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8" r:id="rId3"/>
    <p:sldId id="279" r:id="rId4"/>
    <p:sldId id="285" r:id="rId5"/>
    <p:sldId id="286" r:id="rId6"/>
    <p:sldId id="282" r:id="rId7"/>
    <p:sldId id="283" r:id="rId8"/>
    <p:sldId id="284" r:id="rId9"/>
    <p:sldId id="305" r:id="rId10"/>
    <p:sldId id="280" r:id="rId11"/>
    <p:sldId id="287" r:id="rId12"/>
    <p:sldId id="288" r:id="rId13"/>
    <p:sldId id="289" r:id="rId14"/>
    <p:sldId id="290" r:id="rId15"/>
    <p:sldId id="291" r:id="rId16"/>
    <p:sldId id="294" r:id="rId17"/>
    <p:sldId id="295" r:id="rId18"/>
    <p:sldId id="296" r:id="rId19"/>
    <p:sldId id="297" r:id="rId20"/>
    <p:sldId id="298" r:id="rId21"/>
    <p:sldId id="299" r:id="rId22"/>
    <p:sldId id="300" r:id="rId23"/>
    <p:sldId id="301" r:id="rId24"/>
    <p:sldId id="30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4159" autoAdjust="0"/>
  </p:normalViewPr>
  <p:slideViewPr>
    <p:cSldViewPr snapToGrid="0">
      <p:cViewPr varScale="1">
        <p:scale>
          <a:sx n="85" d="100"/>
          <a:sy n="85" d="100"/>
        </p:scale>
        <p:origin x="30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A45112-4498-457D-8568-C392B06172D0}" type="doc">
      <dgm:prSet loTypeId="urn:microsoft.com/office/officeart/2008/layout/CircularPictureCallout" loCatId="picture" qsTypeId="urn:microsoft.com/office/officeart/2005/8/quickstyle/simple3" qsCatId="simple" csTypeId="urn:microsoft.com/office/officeart/2005/8/colors/accent1_2" csCatId="accent1" phldr="1"/>
      <dgm:spPr/>
      <dgm:t>
        <a:bodyPr/>
        <a:lstStyle/>
        <a:p>
          <a:endParaRPr lang="en-US"/>
        </a:p>
      </dgm:t>
    </dgm:pt>
    <dgm:pt modelId="{796630B6-A308-45F3-B49E-78864D2ADEDD}">
      <dgm:prSet phldrT="[Text]"/>
      <dgm:spPr/>
      <dgm:t>
        <a:bodyPr/>
        <a:lstStyle/>
        <a:p>
          <a:r>
            <a:rPr lang="en-US" dirty="0"/>
            <a:t> Anomaly</a:t>
          </a:r>
        </a:p>
      </dgm:t>
    </dgm:pt>
    <dgm:pt modelId="{2BB83432-FE56-4690-9515-9C6E84B9192F}" type="parTrans" cxnId="{A4DB030A-76B8-426D-ACBB-2693EB02DD31}">
      <dgm:prSet/>
      <dgm:spPr/>
      <dgm:t>
        <a:bodyPr/>
        <a:lstStyle/>
        <a:p>
          <a:endParaRPr lang="en-US"/>
        </a:p>
      </dgm:t>
    </dgm:pt>
    <dgm:pt modelId="{7A4BB383-DB83-4AC5-A4D5-5F330ED73F85}" type="sibTrans" cxnId="{A4DB030A-76B8-426D-ACBB-2693EB02DD31}">
      <dgm:prSet/>
      <dgm:spPr/>
      <dgm:t>
        <a:bodyPr/>
        <a:lstStyle/>
        <a:p>
          <a:endParaRPr lang="en-US"/>
        </a:p>
      </dgm:t>
    </dgm:pt>
    <dgm:pt modelId="{71AA5AB1-7A5D-40FE-8F09-BFC2A15D48B1}">
      <dgm:prSet phldrT="[Text]"/>
      <dgm:spPr/>
      <dgm:t>
        <a:bodyPr/>
        <a:lstStyle/>
        <a:p>
          <a:r>
            <a:rPr lang="en-US" dirty="0"/>
            <a:t>Introduction</a:t>
          </a:r>
        </a:p>
      </dgm:t>
    </dgm:pt>
    <dgm:pt modelId="{79D14569-6874-420B-8097-0EFB0B07C790}" type="parTrans" cxnId="{0A391822-B846-4ACA-90CB-2240C07C6C2E}">
      <dgm:prSet/>
      <dgm:spPr/>
      <dgm:t>
        <a:bodyPr/>
        <a:lstStyle/>
        <a:p>
          <a:endParaRPr lang="en-US"/>
        </a:p>
      </dgm:t>
    </dgm:pt>
    <dgm:pt modelId="{56555D1B-5E35-457E-9555-9AFFF098A23B}" type="sibTrans" cxnId="{0A391822-B846-4ACA-90CB-2240C07C6C2E}">
      <dgm:prSet/>
      <dgm:spPr/>
      <dgm:t>
        <a:bodyPr/>
        <a:lstStyle/>
        <a:p>
          <a:endParaRPr lang="en-US"/>
        </a:p>
      </dgm:t>
    </dgm:pt>
    <dgm:pt modelId="{69B9AE43-4078-4D91-9DF8-655C29C81319}">
      <dgm:prSet phldrT="[Text]"/>
      <dgm:spPr/>
      <dgm:t>
        <a:bodyPr/>
        <a:lstStyle/>
        <a:p>
          <a:r>
            <a:rPr lang="en-US" dirty="0"/>
            <a:t>Shape of Anomaly Detection</a:t>
          </a:r>
        </a:p>
      </dgm:t>
    </dgm:pt>
    <dgm:pt modelId="{634FD8E5-9631-4175-8EAB-B2C2EF8245CD}" type="parTrans" cxnId="{786D4BFF-37CF-4C5E-A5F1-B4ABE3328BBE}">
      <dgm:prSet/>
      <dgm:spPr/>
      <dgm:t>
        <a:bodyPr/>
        <a:lstStyle/>
        <a:p>
          <a:endParaRPr lang="en-US"/>
        </a:p>
      </dgm:t>
    </dgm:pt>
    <dgm:pt modelId="{A8A61C42-46F8-4B29-9970-B6A43C33064E}" type="sibTrans" cxnId="{786D4BFF-37CF-4C5E-A5F1-B4ABE3328BBE}">
      <dgm:prSet/>
      <dgm:spPr/>
      <dgm:t>
        <a:bodyPr/>
        <a:lstStyle/>
        <a:p>
          <a:endParaRPr lang="en-US"/>
        </a:p>
      </dgm:t>
    </dgm:pt>
    <dgm:pt modelId="{F25F2CD5-0950-4A89-A3AF-6434EB1AE20A}">
      <dgm:prSet phldrT="[Text]"/>
      <dgm:spPr/>
      <dgm:t>
        <a:bodyPr/>
        <a:lstStyle/>
        <a:p>
          <a:r>
            <a:rPr lang="en-US" dirty="0"/>
            <a:t>T-Digest for threshold Automation</a:t>
          </a:r>
        </a:p>
      </dgm:t>
    </dgm:pt>
    <dgm:pt modelId="{89EE9BF0-AFEB-4C9B-8FFB-61B5F2FB3855}" type="parTrans" cxnId="{CC2A78CC-6700-4EA6-97A2-3AE1E39404A6}">
      <dgm:prSet/>
      <dgm:spPr/>
      <dgm:t>
        <a:bodyPr/>
        <a:lstStyle/>
        <a:p>
          <a:endParaRPr lang="en-US"/>
        </a:p>
      </dgm:t>
    </dgm:pt>
    <dgm:pt modelId="{18F9DF81-A450-4352-B58B-CD4E69B1F00C}" type="sibTrans" cxnId="{CC2A78CC-6700-4EA6-97A2-3AE1E39404A6}">
      <dgm:prSet/>
      <dgm:spPr/>
      <dgm:t>
        <a:bodyPr/>
        <a:lstStyle/>
        <a:p>
          <a:endParaRPr lang="en-US"/>
        </a:p>
      </dgm:t>
    </dgm:pt>
    <dgm:pt modelId="{AE95C645-CB44-4F45-921A-07DF8D71705A}">
      <dgm:prSet phldrT="[Text]"/>
      <dgm:spPr/>
      <dgm:t>
        <a:bodyPr/>
        <a:lstStyle/>
        <a:p>
          <a:r>
            <a:rPr lang="en-US" dirty="0"/>
            <a:t>Anomalies in Sporadic Events</a:t>
          </a:r>
        </a:p>
      </dgm:t>
    </dgm:pt>
    <dgm:pt modelId="{37A684CC-5803-4CA1-B94B-00099862FC35}" type="parTrans" cxnId="{660B6071-8EEE-45C7-B957-4FF8120549C3}">
      <dgm:prSet/>
      <dgm:spPr/>
      <dgm:t>
        <a:bodyPr/>
        <a:lstStyle/>
        <a:p>
          <a:endParaRPr lang="en-US"/>
        </a:p>
      </dgm:t>
    </dgm:pt>
    <dgm:pt modelId="{EA97945A-C233-4B24-97BE-C9099BA1D363}" type="sibTrans" cxnId="{660B6071-8EEE-45C7-B957-4FF8120549C3}">
      <dgm:prSet/>
      <dgm:spPr/>
      <dgm:t>
        <a:bodyPr/>
        <a:lstStyle/>
        <a:p>
          <a:endParaRPr lang="en-US"/>
        </a:p>
      </dgm:t>
    </dgm:pt>
    <dgm:pt modelId="{8D2E3796-A407-4CB4-94CE-94F0BF5B8C63}" type="pres">
      <dgm:prSet presAssocID="{4CA45112-4498-457D-8568-C392B06172D0}" presName="Name0" presStyleCnt="0">
        <dgm:presLayoutVars>
          <dgm:chMax val="7"/>
          <dgm:chPref val="7"/>
          <dgm:dir/>
        </dgm:presLayoutVars>
      </dgm:prSet>
      <dgm:spPr/>
    </dgm:pt>
    <dgm:pt modelId="{C45BD2BD-9594-422B-A222-FF2AACE1B319}" type="pres">
      <dgm:prSet presAssocID="{4CA45112-4498-457D-8568-C392B06172D0}" presName="Name1" presStyleCnt="0"/>
      <dgm:spPr/>
    </dgm:pt>
    <dgm:pt modelId="{D465B9AF-74F3-41D6-8E45-A6A2B6FB356E}" type="pres">
      <dgm:prSet presAssocID="{7A4BB383-DB83-4AC5-A4D5-5F330ED73F85}" presName="picture_1" presStyleCnt="0"/>
      <dgm:spPr/>
    </dgm:pt>
    <dgm:pt modelId="{1F2AE2A1-7E03-48F6-944B-131C87FC1D35}" type="pres">
      <dgm:prSet presAssocID="{7A4BB383-DB83-4AC5-A4D5-5F330ED73F85}" presName="pictureRepeatNode" presStyleLbl="alignImgPlace1" presStyleIdx="0" presStyleCnt="5"/>
      <dgm:spPr/>
    </dgm:pt>
    <dgm:pt modelId="{FA5DCB67-98D7-4688-9A88-FC35107A3D62}" type="pres">
      <dgm:prSet presAssocID="{796630B6-A308-45F3-B49E-78864D2ADEDD}" presName="text_1" presStyleLbl="node1" presStyleIdx="0" presStyleCnt="0" custScaleY="67033" custLinFactNeighborX="-859" custLinFactNeighborY="-68304">
        <dgm:presLayoutVars>
          <dgm:bulletEnabled val="1"/>
        </dgm:presLayoutVars>
      </dgm:prSet>
      <dgm:spPr/>
    </dgm:pt>
    <dgm:pt modelId="{08EC93F3-FE90-4EC5-B3D8-838AFA40604C}" type="pres">
      <dgm:prSet presAssocID="{56555D1B-5E35-457E-9555-9AFFF098A23B}" presName="picture_2" presStyleCnt="0"/>
      <dgm:spPr/>
    </dgm:pt>
    <dgm:pt modelId="{A9D9B089-9C3C-435C-8712-378670EBFF1F}" type="pres">
      <dgm:prSet presAssocID="{56555D1B-5E35-457E-9555-9AFFF098A23B}" presName="pictureRepeatNode" presStyleLbl="alignImgPlace1" presStyleIdx="1" presStyleCnt="5"/>
      <dgm:spPr/>
    </dgm:pt>
    <dgm:pt modelId="{D38746BB-2791-43CB-97D2-A2BADF0E6A21}" type="pres">
      <dgm:prSet presAssocID="{71AA5AB1-7A5D-40FE-8F09-BFC2A15D48B1}" presName="line_2" presStyleLbl="parChTrans1D1" presStyleIdx="0" presStyleCnt="4"/>
      <dgm:spPr/>
    </dgm:pt>
    <dgm:pt modelId="{6E06804B-33F4-4C12-BEE1-33B95C9FF258}" type="pres">
      <dgm:prSet presAssocID="{71AA5AB1-7A5D-40FE-8F09-BFC2A15D48B1}" presName="textparent_2" presStyleLbl="node1" presStyleIdx="0" presStyleCnt="0"/>
      <dgm:spPr/>
    </dgm:pt>
    <dgm:pt modelId="{BE2DF874-2117-4327-AB91-E2C803DC8B00}" type="pres">
      <dgm:prSet presAssocID="{71AA5AB1-7A5D-40FE-8F09-BFC2A15D48B1}" presName="text_2" presStyleLbl="revTx" presStyleIdx="0" presStyleCnt="4">
        <dgm:presLayoutVars>
          <dgm:bulletEnabled val="1"/>
        </dgm:presLayoutVars>
      </dgm:prSet>
      <dgm:spPr/>
    </dgm:pt>
    <dgm:pt modelId="{1EC61042-2FA1-45E1-A2ED-F380A252D514}" type="pres">
      <dgm:prSet presAssocID="{A8A61C42-46F8-4B29-9970-B6A43C33064E}" presName="picture_3" presStyleCnt="0"/>
      <dgm:spPr/>
    </dgm:pt>
    <dgm:pt modelId="{4A075283-9153-4D1F-8804-C4CAFEE4EEEE}" type="pres">
      <dgm:prSet presAssocID="{A8A61C42-46F8-4B29-9970-B6A43C33064E}" presName="pictureRepeatNode" presStyleLbl="alignImgPlace1" presStyleIdx="2" presStyleCnt="5"/>
      <dgm:spPr/>
    </dgm:pt>
    <dgm:pt modelId="{28FFF65C-F5F2-4BB6-BABB-645EE8397413}" type="pres">
      <dgm:prSet presAssocID="{69B9AE43-4078-4D91-9DF8-655C29C81319}" presName="line_3" presStyleLbl="parChTrans1D1" presStyleIdx="1" presStyleCnt="4"/>
      <dgm:spPr/>
    </dgm:pt>
    <dgm:pt modelId="{01E93DEF-3275-4387-8864-45C07EFB136B}" type="pres">
      <dgm:prSet presAssocID="{69B9AE43-4078-4D91-9DF8-655C29C81319}" presName="textparent_3" presStyleLbl="node1" presStyleIdx="0" presStyleCnt="0"/>
      <dgm:spPr/>
    </dgm:pt>
    <dgm:pt modelId="{38427B69-36BB-4EBC-B389-2280D316747D}" type="pres">
      <dgm:prSet presAssocID="{69B9AE43-4078-4D91-9DF8-655C29C81319}" presName="text_3" presStyleLbl="revTx" presStyleIdx="1" presStyleCnt="4">
        <dgm:presLayoutVars>
          <dgm:bulletEnabled val="1"/>
        </dgm:presLayoutVars>
      </dgm:prSet>
      <dgm:spPr/>
    </dgm:pt>
    <dgm:pt modelId="{8A10EB35-1F1A-4830-B343-E207F67C0BF9}" type="pres">
      <dgm:prSet presAssocID="{18F9DF81-A450-4352-B58B-CD4E69B1F00C}" presName="picture_4" presStyleCnt="0"/>
      <dgm:spPr/>
    </dgm:pt>
    <dgm:pt modelId="{1A297E2E-FC75-4980-B0E1-DD108C9ED279}" type="pres">
      <dgm:prSet presAssocID="{18F9DF81-A450-4352-B58B-CD4E69B1F00C}" presName="pictureRepeatNode" presStyleLbl="alignImgPlace1" presStyleIdx="3" presStyleCnt="5"/>
      <dgm:spPr/>
    </dgm:pt>
    <dgm:pt modelId="{57432D08-F906-4164-AB7D-AF48BAC66684}" type="pres">
      <dgm:prSet presAssocID="{F25F2CD5-0950-4A89-A3AF-6434EB1AE20A}" presName="line_4" presStyleLbl="parChTrans1D1" presStyleIdx="2" presStyleCnt="4"/>
      <dgm:spPr/>
    </dgm:pt>
    <dgm:pt modelId="{F3CC8278-50AB-4DD5-959F-5001A4B94FC3}" type="pres">
      <dgm:prSet presAssocID="{F25F2CD5-0950-4A89-A3AF-6434EB1AE20A}" presName="textparent_4" presStyleLbl="node1" presStyleIdx="0" presStyleCnt="0"/>
      <dgm:spPr/>
    </dgm:pt>
    <dgm:pt modelId="{1D7803F2-09C3-4C46-9D36-ED6D9243B7BB}" type="pres">
      <dgm:prSet presAssocID="{F25F2CD5-0950-4A89-A3AF-6434EB1AE20A}" presName="text_4" presStyleLbl="revTx" presStyleIdx="2" presStyleCnt="4">
        <dgm:presLayoutVars>
          <dgm:bulletEnabled val="1"/>
        </dgm:presLayoutVars>
      </dgm:prSet>
      <dgm:spPr/>
    </dgm:pt>
    <dgm:pt modelId="{CC52B013-30CF-4465-AC61-BAC2CAA07ECD}" type="pres">
      <dgm:prSet presAssocID="{EA97945A-C233-4B24-97BE-C9099BA1D363}" presName="picture_5" presStyleCnt="0"/>
      <dgm:spPr/>
    </dgm:pt>
    <dgm:pt modelId="{030355F6-596A-432C-B32E-BD5D6C77785F}" type="pres">
      <dgm:prSet presAssocID="{EA97945A-C233-4B24-97BE-C9099BA1D363}" presName="pictureRepeatNode" presStyleLbl="alignImgPlace1" presStyleIdx="4" presStyleCnt="5"/>
      <dgm:spPr/>
    </dgm:pt>
    <dgm:pt modelId="{714B702A-25F6-4751-97DC-FE8BF0D70C1E}" type="pres">
      <dgm:prSet presAssocID="{AE95C645-CB44-4F45-921A-07DF8D71705A}" presName="line_5" presStyleLbl="parChTrans1D1" presStyleIdx="3" presStyleCnt="4"/>
      <dgm:spPr/>
    </dgm:pt>
    <dgm:pt modelId="{69ABFBD8-A5E1-4764-A177-73D19C051269}" type="pres">
      <dgm:prSet presAssocID="{AE95C645-CB44-4F45-921A-07DF8D71705A}" presName="textparent_5" presStyleLbl="node1" presStyleIdx="0" presStyleCnt="0"/>
      <dgm:spPr/>
    </dgm:pt>
    <dgm:pt modelId="{18334714-F98C-449D-ABEE-97097B350596}" type="pres">
      <dgm:prSet presAssocID="{AE95C645-CB44-4F45-921A-07DF8D71705A}" presName="text_5" presStyleLbl="revTx" presStyleIdx="3" presStyleCnt="4">
        <dgm:presLayoutVars>
          <dgm:bulletEnabled val="1"/>
        </dgm:presLayoutVars>
      </dgm:prSet>
      <dgm:spPr/>
    </dgm:pt>
  </dgm:ptLst>
  <dgm:cxnLst>
    <dgm:cxn modelId="{A4DB030A-76B8-426D-ACBB-2693EB02DD31}" srcId="{4CA45112-4498-457D-8568-C392B06172D0}" destId="{796630B6-A308-45F3-B49E-78864D2ADEDD}" srcOrd="0" destOrd="0" parTransId="{2BB83432-FE56-4690-9515-9C6E84B9192F}" sibTransId="{7A4BB383-DB83-4AC5-A4D5-5F330ED73F85}"/>
    <dgm:cxn modelId="{2B3D0F0A-D917-4059-B4C6-28485440520A}" type="presOf" srcId="{796630B6-A308-45F3-B49E-78864D2ADEDD}" destId="{FA5DCB67-98D7-4688-9A88-FC35107A3D62}" srcOrd="0" destOrd="0" presId="urn:microsoft.com/office/officeart/2008/layout/CircularPictureCallout"/>
    <dgm:cxn modelId="{0CD44612-8F43-4ED8-96E0-7A1CD29ED0B1}" type="presOf" srcId="{EA97945A-C233-4B24-97BE-C9099BA1D363}" destId="{030355F6-596A-432C-B32E-BD5D6C77785F}" srcOrd="0" destOrd="0" presId="urn:microsoft.com/office/officeart/2008/layout/CircularPictureCallout"/>
    <dgm:cxn modelId="{D1571615-2B61-4ADA-86F1-D983E3B59C8C}" type="presOf" srcId="{18F9DF81-A450-4352-B58B-CD4E69B1F00C}" destId="{1A297E2E-FC75-4980-B0E1-DD108C9ED279}" srcOrd="0" destOrd="0" presId="urn:microsoft.com/office/officeart/2008/layout/CircularPictureCallout"/>
    <dgm:cxn modelId="{0A391822-B846-4ACA-90CB-2240C07C6C2E}" srcId="{4CA45112-4498-457D-8568-C392B06172D0}" destId="{71AA5AB1-7A5D-40FE-8F09-BFC2A15D48B1}" srcOrd="1" destOrd="0" parTransId="{79D14569-6874-420B-8097-0EFB0B07C790}" sibTransId="{56555D1B-5E35-457E-9555-9AFFF098A23B}"/>
    <dgm:cxn modelId="{09E0CC33-CB75-4600-B71E-363495D9B9D5}" type="presOf" srcId="{69B9AE43-4078-4D91-9DF8-655C29C81319}" destId="{38427B69-36BB-4EBC-B389-2280D316747D}" srcOrd="0" destOrd="0" presId="urn:microsoft.com/office/officeart/2008/layout/CircularPictureCallout"/>
    <dgm:cxn modelId="{660B6071-8EEE-45C7-B957-4FF8120549C3}" srcId="{4CA45112-4498-457D-8568-C392B06172D0}" destId="{AE95C645-CB44-4F45-921A-07DF8D71705A}" srcOrd="4" destOrd="0" parTransId="{37A684CC-5803-4CA1-B94B-00099862FC35}" sibTransId="{EA97945A-C233-4B24-97BE-C9099BA1D363}"/>
    <dgm:cxn modelId="{DFAEE5AF-9530-4148-B8B4-1A37AA374A6F}" type="presOf" srcId="{F25F2CD5-0950-4A89-A3AF-6434EB1AE20A}" destId="{1D7803F2-09C3-4C46-9D36-ED6D9243B7BB}" srcOrd="0" destOrd="0" presId="urn:microsoft.com/office/officeart/2008/layout/CircularPictureCallout"/>
    <dgm:cxn modelId="{5F6E65B4-2D46-46EA-908C-84E4B0FE8DE6}" type="presOf" srcId="{AE95C645-CB44-4F45-921A-07DF8D71705A}" destId="{18334714-F98C-449D-ABEE-97097B350596}" srcOrd="0" destOrd="0" presId="urn:microsoft.com/office/officeart/2008/layout/CircularPictureCallout"/>
    <dgm:cxn modelId="{CC2A78CC-6700-4EA6-97A2-3AE1E39404A6}" srcId="{4CA45112-4498-457D-8568-C392B06172D0}" destId="{F25F2CD5-0950-4A89-A3AF-6434EB1AE20A}" srcOrd="3" destOrd="0" parTransId="{89EE9BF0-AFEB-4C9B-8FFB-61B5F2FB3855}" sibTransId="{18F9DF81-A450-4352-B58B-CD4E69B1F00C}"/>
    <dgm:cxn modelId="{F582EACC-7A0E-414C-B430-13E141A05394}" type="presOf" srcId="{7A4BB383-DB83-4AC5-A4D5-5F330ED73F85}" destId="{1F2AE2A1-7E03-48F6-944B-131C87FC1D35}" srcOrd="0" destOrd="0" presId="urn:microsoft.com/office/officeart/2008/layout/CircularPictureCallout"/>
    <dgm:cxn modelId="{F21E9DCF-25FB-45C6-A002-B9CC09D83555}" type="presOf" srcId="{71AA5AB1-7A5D-40FE-8F09-BFC2A15D48B1}" destId="{BE2DF874-2117-4327-AB91-E2C803DC8B00}" srcOrd="0" destOrd="0" presId="urn:microsoft.com/office/officeart/2008/layout/CircularPictureCallout"/>
    <dgm:cxn modelId="{69AD7FD4-1C7F-4C16-B70E-C59BC08CC8BE}" type="presOf" srcId="{56555D1B-5E35-457E-9555-9AFFF098A23B}" destId="{A9D9B089-9C3C-435C-8712-378670EBFF1F}" srcOrd="0" destOrd="0" presId="urn:microsoft.com/office/officeart/2008/layout/CircularPictureCallout"/>
    <dgm:cxn modelId="{96AFE1E0-8CC9-4200-9F14-C9B492799AE9}" type="presOf" srcId="{4CA45112-4498-457D-8568-C392B06172D0}" destId="{8D2E3796-A407-4CB4-94CE-94F0BF5B8C63}" srcOrd="0" destOrd="0" presId="urn:microsoft.com/office/officeart/2008/layout/CircularPictureCallout"/>
    <dgm:cxn modelId="{4C453BEC-F43E-45AA-89AF-FFB67B7C7A90}" type="presOf" srcId="{A8A61C42-46F8-4B29-9970-B6A43C33064E}" destId="{4A075283-9153-4D1F-8804-C4CAFEE4EEEE}" srcOrd="0" destOrd="0" presId="urn:microsoft.com/office/officeart/2008/layout/CircularPictureCallout"/>
    <dgm:cxn modelId="{786D4BFF-37CF-4C5E-A5F1-B4ABE3328BBE}" srcId="{4CA45112-4498-457D-8568-C392B06172D0}" destId="{69B9AE43-4078-4D91-9DF8-655C29C81319}" srcOrd="2" destOrd="0" parTransId="{634FD8E5-9631-4175-8EAB-B2C2EF8245CD}" sibTransId="{A8A61C42-46F8-4B29-9970-B6A43C33064E}"/>
    <dgm:cxn modelId="{0EFD4092-F9AE-4145-91F2-8F0CEDF5FC45}" type="presParOf" srcId="{8D2E3796-A407-4CB4-94CE-94F0BF5B8C63}" destId="{C45BD2BD-9594-422B-A222-FF2AACE1B319}" srcOrd="0" destOrd="0" presId="urn:microsoft.com/office/officeart/2008/layout/CircularPictureCallout"/>
    <dgm:cxn modelId="{AE6D8FA5-D333-4A14-A80D-10EC95AD96A3}" type="presParOf" srcId="{C45BD2BD-9594-422B-A222-FF2AACE1B319}" destId="{D465B9AF-74F3-41D6-8E45-A6A2B6FB356E}" srcOrd="0" destOrd="0" presId="urn:microsoft.com/office/officeart/2008/layout/CircularPictureCallout"/>
    <dgm:cxn modelId="{7E2E21B2-AC6C-4904-B0A6-D554697F8300}" type="presParOf" srcId="{D465B9AF-74F3-41D6-8E45-A6A2B6FB356E}" destId="{1F2AE2A1-7E03-48F6-944B-131C87FC1D35}" srcOrd="0" destOrd="0" presId="urn:microsoft.com/office/officeart/2008/layout/CircularPictureCallout"/>
    <dgm:cxn modelId="{366E00EA-404D-4896-9B1D-80B75EAD0EA2}" type="presParOf" srcId="{C45BD2BD-9594-422B-A222-FF2AACE1B319}" destId="{FA5DCB67-98D7-4688-9A88-FC35107A3D62}" srcOrd="1" destOrd="0" presId="urn:microsoft.com/office/officeart/2008/layout/CircularPictureCallout"/>
    <dgm:cxn modelId="{5014B442-F0DF-4FB8-8138-98BF296227E4}" type="presParOf" srcId="{C45BD2BD-9594-422B-A222-FF2AACE1B319}" destId="{08EC93F3-FE90-4EC5-B3D8-838AFA40604C}" srcOrd="2" destOrd="0" presId="urn:microsoft.com/office/officeart/2008/layout/CircularPictureCallout"/>
    <dgm:cxn modelId="{1926CE7D-B026-4717-A9F3-4B149FFF6401}" type="presParOf" srcId="{08EC93F3-FE90-4EC5-B3D8-838AFA40604C}" destId="{A9D9B089-9C3C-435C-8712-378670EBFF1F}" srcOrd="0" destOrd="0" presId="urn:microsoft.com/office/officeart/2008/layout/CircularPictureCallout"/>
    <dgm:cxn modelId="{37D07447-CA71-4129-92E9-18A2FFA6F758}" type="presParOf" srcId="{C45BD2BD-9594-422B-A222-FF2AACE1B319}" destId="{D38746BB-2791-43CB-97D2-A2BADF0E6A21}" srcOrd="3" destOrd="0" presId="urn:microsoft.com/office/officeart/2008/layout/CircularPictureCallout"/>
    <dgm:cxn modelId="{4569488E-17AF-49C3-ACA7-AA571E9363E3}" type="presParOf" srcId="{C45BD2BD-9594-422B-A222-FF2AACE1B319}" destId="{6E06804B-33F4-4C12-BEE1-33B95C9FF258}" srcOrd="4" destOrd="0" presId="urn:microsoft.com/office/officeart/2008/layout/CircularPictureCallout"/>
    <dgm:cxn modelId="{1C2BF9E0-8642-40E1-AF33-04E10F7DD093}" type="presParOf" srcId="{6E06804B-33F4-4C12-BEE1-33B95C9FF258}" destId="{BE2DF874-2117-4327-AB91-E2C803DC8B00}" srcOrd="0" destOrd="0" presId="urn:microsoft.com/office/officeart/2008/layout/CircularPictureCallout"/>
    <dgm:cxn modelId="{9CFF4D03-07B6-4823-89FF-F50C57518B55}" type="presParOf" srcId="{C45BD2BD-9594-422B-A222-FF2AACE1B319}" destId="{1EC61042-2FA1-45E1-A2ED-F380A252D514}" srcOrd="5" destOrd="0" presId="urn:microsoft.com/office/officeart/2008/layout/CircularPictureCallout"/>
    <dgm:cxn modelId="{CB0DD7A7-48BE-48A4-9EE2-90754EA95F95}" type="presParOf" srcId="{1EC61042-2FA1-45E1-A2ED-F380A252D514}" destId="{4A075283-9153-4D1F-8804-C4CAFEE4EEEE}" srcOrd="0" destOrd="0" presId="urn:microsoft.com/office/officeart/2008/layout/CircularPictureCallout"/>
    <dgm:cxn modelId="{BF335D2F-006A-4AE4-A1D9-7F4DDF76799F}" type="presParOf" srcId="{C45BD2BD-9594-422B-A222-FF2AACE1B319}" destId="{28FFF65C-F5F2-4BB6-BABB-645EE8397413}" srcOrd="6" destOrd="0" presId="urn:microsoft.com/office/officeart/2008/layout/CircularPictureCallout"/>
    <dgm:cxn modelId="{809F3748-E0B4-489B-BE72-F2440E0090EB}" type="presParOf" srcId="{C45BD2BD-9594-422B-A222-FF2AACE1B319}" destId="{01E93DEF-3275-4387-8864-45C07EFB136B}" srcOrd="7" destOrd="0" presId="urn:microsoft.com/office/officeart/2008/layout/CircularPictureCallout"/>
    <dgm:cxn modelId="{5C531B2A-D868-4F26-A6AE-6209ECBE3F2A}" type="presParOf" srcId="{01E93DEF-3275-4387-8864-45C07EFB136B}" destId="{38427B69-36BB-4EBC-B389-2280D316747D}" srcOrd="0" destOrd="0" presId="urn:microsoft.com/office/officeart/2008/layout/CircularPictureCallout"/>
    <dgm:cxn modelId="{F3A5D87A-35A1-4A48-8C56-32AB103E903F}" type="presParOf" srcId="{C45BD2BD-9594-422B-A222-FF2AACE1B319}" destId="{8A10EB35-1F1A-4830-B343-E207F67C0BF9}" srcOrd="8" destOrd="0" presId="urn:microsoft.com/office/officeart/2008/layout/CircularPictureCallout"/>
    <dgm:cxn modelId="{978555C1-72D1-4E0F-A8F1-671FF2F19025}" type="presParOf" srcId="{8A10EB35-1F1A-4830-B343-E207F67C0BF9}" destId="{1A297E2E-FC75-4980-B0E1-DD108C9ED279}" srcOrd="0" destOrd="0" presId="urn:microsoft.com/office/officeart/2008/layout/CircularPictureCallout"/>
    <dgm:cxn modelId="{F5F9DEB5-08B8-4CAF-B74F-5B2ABAE39EAA}" type="presParOf" srcId="{C45BD2BD-9594-422B-A222-FF2AACE1B319}" destId="{57432D08-F906-4164-AB7D-AF48BAC66684}" srcOrd="9" destOrd="0" presId="urn:microsoft.com/office/officeart/2008/layout/CircularPictureCallout"/>
    <dgm:cxn modelId="{63BE5322-F7B3-43DA-A614-DDD170239249}" type="presParOf" srcId="{C45BD2BD-9594-422B-A222-FF2AACE1B319}" destId="{F3CC8278-50AB-4DD5-959F-5001A4B94FC3}" srcOrd="10" destOrd="0" presId="urn:microsoft.com/office/officeart/2008/layout/CircularPictureCallout"/>
    <dgm:cxn modelId="{417DBE10-41B5-4DB9-8774-A05A92005E78}" type="presParOf" srcId="{F3CC8278-50AB-4DD5-959F-5001A4B94FC3}" destId="{1D7803F2-09C3-4C46-9D36-ED6D9243B7BB}" srcOrd="0" destOrd="0" presId="urn:microsoft.com/office/officeart/2008/layout/CircularPictureCallout"/>
    <dgm:cxn modelId="{120024B3-9109-4A66-93DF-C2083DA03BF7}" type="presParOf" srcId="{C45BD2BD-9594-422B-A222-FF2AACE1B319}" destId="{CC52B013-30CF-4465-AC61-BAC2CAA07ECD}" srcOrd="11" destOrd="0" presId="urn:microsoft.com/office/officeart/2008/layout/CircularPictureCallout"/>
    <dgm:cxn modelId="{D20B009B-3364-4379-8D54-A2357616EF67}" type="presParOf" srcId="{CC52B013-30CF-4465-AC61-BAC2CAA07ECD}" destId="{030355F6-596A-432C-B32E-BD5D6C77785F}" srcOrd="0" destOrd="0" presId="urn:microsoft.com/office/officeart/2008/layout/CircularPictureCallout"/>
    <dgm:cxn modelId="{CA0A33BB-5145-4942-A88F-27A15E9F4DCC}" type="presParOf" srcId="{C45BD2BD-9594-422B-A222-FF2AACE1B319}" destId="{714B702A-25F6-4751-97DC-FE8BF0D70C1E}" srcOrd="12" destOrd="0" presId="urn:microsoft.com/office/officeart/2008/layout/CircularPictureCallout"/>
    <dgm:cxn modelId="{4D37D5C8-0586-4FE2-8C57-3FB73CB93573}" type="presParOf" srcId="{C45BD2BD-9594-422B-A222-FF2AACE1B319}" destId="{69ABFBD8-A5E1-4764-A177-73D19C051269}" srcOrd="13" destOrd="0" presId="urn:microsoft.com/office/officeart/2008/layout/CircularPictureCallout"/>
    <dgm:cxn modelId="{7A416E52-D340-487F-BB72-2BC25E0940B4}" type="presParOf" srcId="{69ABFBD8-A5E1-4764-A177-73D19C051269}" destId="{18334714-F98C-449D-ABEE-97097B350596}" srcOrd="0"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B702A-25F6-4751-97DC-FE8BF0D70C1E}">
      <dsp:nvSpPr>
        <dsp:cNvPr id="0" name=""/>
        <dsp:cNvSpPr/>
      </dsp:nvSpPr>
      <dsp:spPr>
        <a:xfrm>
          <a:off x="2110530" y="3896654"/>
          <a:ext cx="40203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432D08-F906-4164-AB7D-AF48BAC66684}">
      <dsp:nvSpPr>
        <dsp:cNvPr id="0" name=""/>
        <dsp:cNvSpPr/>
      </dsp:nvSpPr>
      <dsp:spPr>
        <a:xfrm>
          <a:off x="2110530" y="2904829"/>
          <a:ext cx="334689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FFF65C-F5F2-4BB6-BABB-645EE8397413}">
      <dsp:nvSpPr>
        <dsp:cNvPr id="0" name=""/>
        <dsp:cNvSpPr/>
      </dsp:nvSpPr>
      <dsp:spPr>
        <a:xfrm>
          <a:off x="2110530" y="1704843"/>
          <a:ext cx="334689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746BB-2791-43CB-97D2-A2BADF0E6A21}">
      <dsp:nvSpPr>
        <dsp:cNvPr id="0" name=""/>
        <dsp:cNvSpPr/>
      </dsp:nvSpPr>
      <dsp:spPr>
        <a:xfrm>
          <a:off x="2110530" y="713018"/>
          <a:ext cx="40203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AE2A1-7E03-48F6-944B-131C87FC1D35}">
      <dsp:nvSpPr>
        <dsp:cNvPr id="0" name=""/>
        <dsp:cNvSpPr/>
      </dsp:nvSpPr>
      <dsp:spPr>
        <a:xfrm>
          <a:off x="69737" y="264043"/>
          <a:ext cx="4081585" cy="4081585"/>
        </a:xfrm>
        <a:prstGeom prst="ellipse">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A5DCB67-98D7-4688-9A88-FC35107A3D62}">
      <dsp:nvSpPr>
        <dsp:cNvPr id="0" name=""/>
        <dsp:cNvSpPr/>
      </dsp:nvSpPr>
      <dsp:spPr>
        <a:xfrm>
          <a:off x="781984" y="1733383"/>
          <a:ext cx="2612214" cy="90288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355850">
            <a:lnSpc>
              <a:spcPct val="90000"/>
            </a:lnSpc>
            <a:spcBef>
              <a:spcPct val="0"/>
            </a:spcBef>
            <a:spcAft>
              <a:spcPct val="35000"/>
            </a:spcAft>
            <a:buNone/>
          </a:pPr>
          <a:r>
            <a:rPr lang="en-US" sz="5300" kern="1200" dirty="0"/>
            <a:t> Anomaly</a:t>
          </a:r>
        </a:p>
      </dsp:txBody>
      <dsp:txXfrm>
        <a:off x="781984" y="1733383"/>
        <a:ext cx="2612214" cy="902882"/>
      </dsp:txXfrm>
    </dsp:sp>
    <dsp:sp modelId="{A9D9B089-9C3C-435C-8712-378670EBFF1F}">
      <dsp:nvSpPr>
        <dsp:cNvPr id="0" name=""/>
        <dsp:cNvSpPr/>
      </dsp:nvSpPr>
      <dsp:spPr>
        <a:xfrm>
          <a:off x="5681917" y="264043"/>
          <a:ext cx="897948" cy="897948"/>
        </a:xfrm>
        <a:prstGeom prst="ellipse">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E2DF874-2117-4327-AB91-E2C803DC8B00}">
      <dsp:nvSpPr>
        <dsp:cNvPr id="0" name=""/>
        <dsp:cNvSpPr/>
      </dsp:nvSpPr>
      <dsp:spPr>
        <a:xfrm>
          <a:off x="6579865" y="264043"/>
          <a:ext cx="1513566" cy="89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t>Introduction</a:t>
          </a:r>
        </a:p>
      </dsp:txBody>
      <dsp:txXfrm>
        <a:off x="6579865" y="264043"/>
        <a:ext cx="1513566" cy="897948"/>
      </dsp:txXfrm>
    </dsp:sp>
    <dsp:sp modelId="{4A075283-9153-4D1F-8804-C4CAFEE4EEEE}">
      <dsp:nvSpPr>
        <dsp:cNvPr id="0" name=""/>
        <dsp:cNvSpPr/>
      </dsp:nvSpPr>
      <dsp:spPr>
        <a:xfrm>
          <a:off x="5008455" y="1255869"/>
          <a:ext cx="897948" cy="897948"/>
        </a:xfrm>
        <a:prstGeom prst="ellipse">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8427B69-36BB-4EBC-B389-2280D316747D}">
      <dsp:nvSpPr>
        <dsp:cNvPr id="0" name=""/>
        <dsp:cNvSpPr/>
      </dsp:nvSpPr>
      <dsp:spPr>
        <a:xfrm>
          <a:off x="5906404" y="1255869"/>
          <a:ext cx="1279576" cy="89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t>Shape of Anomaly Detection</a:t>
          </a:r>
        </a:p>
      </dsp:txBody>
      <dsp:txXfrm>
        <a:off x="5906404" y="1255869"/>
        <a:ext cx="1279576" cy="897948"/>
      </dsp:txXfrm>
    </dsp:sp>
    <dsp:sp modelId="{1A297E2E-FC75-4980-B0E1-DD108C9ED279}">
      <dsp:nvSpPr>
        <dsp:cNvPr id="0" name=""/>
        <dsp:cNvSpPr/>
      </dsp:nvSpPr>
      <dsp:spPr>
        <a:xfrm>
          <a:off x="5008455" y="2455855"/>
          <a:ext cx="897948" cy="897948"/>
        </a:xfrm>
        <a:prstGeom prst="ellipse">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D7803F2-09C3-4C46-9D36-ED6D9243B7BB}">
      <dsp:nvSpPr>
        <dsp:cNvPr id="0" name=""/>
        <dsp:cNvSpPr/>
      </dsp:nvSpPr>
      <dsp:spPr>
        <a:xfrm>
          <a:off x="5906404" y="2455855"/>
          <a:ext cx="1475875" cy="89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t>T-Digest for threshold Automation</a:t>
          </a:r>
        </a:p>
      </dsp:txBody>
      <dsp:txXfrm>
        <a:off x="5906404" y="2455855"/>
        <a:ext cx="1475875" cy="897948"/>
      </dsp:txXfrm>
    </dsp:sp>
    <dsp:sp modelId="{030355F6-596A-432C-B32E-BD5D6C77785F}">
      <dsp:nvSpPr>
        <dsp:cNvPr id="0" name=""/>
        <dsp:cNvSpPr/>
      </dsp:nvSpPr>
      <dsp:spPr>
        <a:xfrm>
          <a:off x="5681917" y="3447680"/>
          <a:ext cx="897948" cy="897948"/>
        </a:xfrm>
        <a:prstGeom prst="ellipse">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8334714-F98C-449D-ABEE-97097B350596}">
      <dsp:nvSpPr>
        <dsp:cNvPr id="0" name=""/>
        <dsp:cNvSpPr/>
      </dsp:nvSpPr>
      <dsp:spPr>
        <a:xfrm>
          <a:off x="6579865" y="3447680"/>
          <a:ext cx="1374091" cy="897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0" rIns="80010" bIns="0" numCol="1" spcCol="1270" anchor="ctr" anchorCtr="0">
          <a:noAutofit/>
        </a:bodyPr>
        <a:lstStyle/>
        <a:p>
          <a:pPr marL="0" lvl="0" indent="0" algn="l" defTabSz="933450">
            <a:lnSpc>
              <a:spcPct val="90000"/>
            </a:lnSpc>
            <a:spcBef>
              <a:spcPct val="0"/>
            </a:spcBef>
            <a:spcAft>
              <a:spcPct val="35000"/>
            </a:spcAft>
            <a:buNone/>
          </a:pPr>
          <a:r>
            <a:rPr lang="en-US" sz="2100" kern="1200" dirty="0"/>
            <a:t>Anomalies in Sporadic Events</a:t>
          </a:r>
        </a:p>
      </dsp:txBody>
      <dsp:txXfrm>
        <a:off x="6579865" y="3447680"/>
        <a:ext cx="1374091" cy="89794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E8030-6C5F-44C4-A47B-39ED475E6742}" type="datetimeFigureOut">
              <a:rPr lang="en-IN" smtClean="0"/>
              <a:t>13-09-2017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D9108-BF19-418C-BE64-8C54F273BBAE}" type="slidenum">
              <a:rPr lang="en-IN" smtClean="0"/>
              <a:t>‹#›</a:t>
            </a:fld>
            <a:endParaRPr lang="en-IN"/>
          </a:p>
        </p:txBody>
      </p:sp>
    </p:spTree>
    <p:extLst>
      <p:ext uri="{BB962C8B-B14F-4D97-AF65-F5344CB8AC3E}">
        <p14:creationId xmlns:p14="http://schemas.microsoft.com/office/powerpoint/2010/main" val="762249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fewire.com/introduction-to-network-addresses-817378"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statsoft.com/textbook/data-mining-techniques/#feature" TargetMode="External"/><Relationship Id="rId4" Type="http://schemas.openxmlformats.org/officeDocument/2006/relationships/hyperlink" Target="http://www.statsoft.com/textbook/data-mining-techniqu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a mystery, and at the heart of it, that’s what anomaly detection is—spotting the unusual, catching the fraud, discovering the strange activity. Anomaly detection has a wide range of useful applications, from banking security to natural sciences to medicine to marketing, image processing</a:t>
            </a:r>
          </a:p>
          <a:p>
            <a:endParaRPr lang="en-US" dirty="0"/>
          </a:p>
          <a:p>
            <a:r>
              <a:rPr lang="en-US" dirty="0"/>
              <a:t>Anomaly detection carried out by a machine-learning program is actually a form of artificial intelligence. </a:t>
            </a:r>
          </a:p>
          <a:p>
            <a:endParaRPr lang="en-US" dirty="0"/>
          </a:p>
          <a:p>
            <a:endParaRPr lang="en-US" dirty="0"/>
          </a:p>
        </p:txBody>
      </p:sp>
      <p:sp>
        <p:nvSpPr>
          <p:cNvPr id="4" name="Slide Number Placeholder 3"/>
          <p:cNvSpPr>
            <a:spLocks noGrp="1"/>
          </p:cNvSpPr>
          <p:nvPr>
            <p:ph type="sldNum" sz="quarter" idx="10"/>
          </p:nvPr>
        </p:nvSpPr>
        <p:spPr/>
        <p:txBody>
          <a:bodyPr/>
          <a:lstStyle/>
          <a:p>
            <a:fld id="{10FD9108-BF19-418C-BE64-8C54F273BBAE}" type="slidenum">
              <a:rPr lang="en-IN" smtClean="0"/>
              <a:t>1</a:t>
            </a:fld>
            <a:endParaRPr lang="en-IN"/>
          </a:p>
        </p:txBody>
      </p:sp>
    </p:spTree>
    <p:extLst>
      <p:ext uri="{BB962C8B-B14F-4D97-AF65-F5344CB8AC3E}">
        <p14:creationId xmlns:p14="http://schemas.microsoft.com/office/powerpoint/2010/main" val="369148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spike that is thought to be anomaly is “normal” in this picture</a:t>
            </a:r>
          </a:p>
          <a:p>
            <a:endParaRPr lang="en-IN" dirty="0"/>
          </a:p>
          <a:p>
            <a:r>
              <a:rPr lang="en-US" sz="1200" kern="1200" dirty="0">
                <a:solidFill>
                  <a:schemeClr val="tx1"/>
                </a:solidFill>
                <a:effectLst/>
                <a:latin typeface="+mn-lt"/>
                <a:ea typeface="+mn-ea"/>
                <a:cs typeface="+mn-cs"/>
              </a:rPr>
              <a:t>Discovering “ normal” is a little more complicated than it sounds, especially in a complex system. Often, to do this, you need a machine learning model. To do this accurately, you also need a large enough sampling of data to get an accurate representation. Then you must find a way to analyze the data and mathematically define what forms a regular pattern in your training data.</a:t>
            </a:r>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11</a:t>
            </a:fld>
            <a:endParaRPr lang="en-IN"/>
          </a:p>
        </p:txBody>
      </p:sp>
    </p:spTree>
    <p:extLst>
      <p:ext uri="{BB962C8B-B14F-4D97-AF65-F5344CB8AC3E}">
        <p14:creationId xmlns:p14="http://schemas.microsoft.com/office/powerpoint/2010/main" val="3225238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Suppose you are studying birds in a particular location, and you observe, identify and count how many birds and of what species pass by a particular observation point over the course of days.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Bird watching provides a simple thought experiment to show how a probabilistic model works.</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synthetic data of this simplified example helps you think about how, based on the observations you’ve made, you could build a model to predict several things like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you expect to observe on Day x.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prediction is nicely captured in the form of a probabilistic model.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assumes that all things (species) have at least some likelihood to occur, that some are more likely than others, and some are extremely rare (or not yet observed), and so the estimate of their likelihood will be a very small value.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even predict how many new species you might expect on a given day, even if you cannot predict which species they will be.</a:t>
            </a:r>
          </a:p>
          <a:p>
            <a:r>
              <a:rPr lang="en-US" sz="1200" kern="1200" dirty="0">
                <a:solidFill>
                  <a:schemeClr val="tx1"/>
                </a:solidFill>
                <a:effectLst/>
                <a:latin typeface="+mn-lt"/>
                <a:ea typeface="+mn-ea"/>
                <a:cs typeface="+mn-cs"/>
              </a:rPr>
              <a:t>You can assign a probability for each event or type of event and thus describe in probabilistic terms what you estimate to be “normal.” </a:t>
            </a:r>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12</a:t>
            </a:fld>
            <a:endParaRPr lang="en-IN"/>
          </a:p>
        </p:txBody>
      </p:sp>
    </p:spTree>
    <p:extLst>
      <p:ext uri="{BB962C8B-B14F-4D97-AF65-F5344CB8AC3E}">
        <p14:creationId xmlns:p14="http://schemas.microsoft.com/office/powerpoint/2010/main" val="105870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bird-watching thought experiment can also illustrate this point. Suppose you observe a brown pelican—is this to be expected? </a:t>
            </a:r>
          </a:p>
          <a:p>
            <a:r>
              <a:rPr lang="en-US" sz="1200" kern="1200" dirty="0">
                <a:solidFill>
                  <a:schemeClr val="tx1"/>
                </a:solidFill>
                <a:effectLst/>
                <a:latin typeface="+mn-lt"/>
                <a:ea typeface="+mn-ea"/>
                <a:cs typeface="+mn-cs"/>
              </a:rPr>
              <a:t>A domain expert would tell you yes, if you live near a coastal region of North America, or no if you live for instance in the inland state of North Dakota.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point is that human insight from someone with domain knowledge is a valuable resource to put a probabilistic model into the proper context.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Continuing with our bird-watching thoughts, human experience might also inform you that some sequential events tend to be related. If you see one pelican fly by, it’s reasonable to expect several more almost immediately because they often fly in a sort of squadron.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you would not expect a couple of hundred pelicans in rapid succession. This knowledge suggests that sequential measurements may not be entirely independent</a:t>
            </a:r>
          </a:p>
          <a:p>
            <a:r>
              <a:rPr lang="en-US" sz="1200" kern="1200" dirty="0">
                <a:solidFill>
                  <a:schemeClr val="tx1"/>
                </a:solidFill>
                <a:effectLst/>
                <a:latin typeface="+mn-lt"/>
                <a:ea typeface="+mn-ea"/>
                <a:cs typeface="+mn-cs"/>
              </a:rPr>
              <a:t> </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13</a:t>
            </a:fld>
            <a:endParaRPr lang="en-IN"/>
          </a:p>
        </p:txBody>
      </p:sp>
    </p:spTree>
    <p:extLst>
      <p:ext uri="{BB962C8B-B14F-4D97-AF65-F5344CB8AC3E}">
        <p14:creationId xmlns:p14="http://schemas.microsoft.com/office/powerpoint/2010/main" val="81422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building a machine-learning model for anomaly detection, you have to identify the best choice of data, figure out how to put it into a form acceptable to your algorithm and then acquire enough data for training your model.</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other words you will use data initially to let the model discover patterns that you will then need to interpret in order to determine the baseline or normal situation.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may require a number of adjustments to the algorithm you use before you end up with something that makes sense.</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more you know about the situation being investigated, the more easily and accurately you can decide when your model has achieved the first goal of anomaly detection by finding what is normal. </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14</a:t>
            </a:fld>
            <a:endParaRPr lang="en-IN"/>
          </a:p>
        </p:txBody>
      </p:sp>
    </p:spTree>
    <p:extLst>
      <p:ext uri="{BB962C8B-B14F-4D97-AF65-F5344CB8AC3E}">
        <p14:creationId xmlns:p14="http://schemas.microsoft.com/office/powerpoint/2010/main" val="1385136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our EKG example, anomalous behavior is not the fact that there are spikes but the observation that their frequency fluctuates during an episode of abnormal heart behavior,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basis for anomaly detection is to establish what is normal and then compare new events to that pattern or model. </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two-step process can be done in a variety of ways from very simple models of fairly straightforward systems that use an assigned threshold to send alerts for potential anomalies</a:t>
            </a:r>
          </a:p>
          <a:p>
            <a:r>
              <a:rPr lang="en-IN"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sophisticated models that are adaptive and can deal with complex or shifting situations </a:t>
            </a:r>
          </a:p>
          <a:p>
            <a:r>
              <a:rPr lang="en-US" sz="1200" kern="1200" dirty="0">
                <a:solidFill>
                  <a:schemeClr val="tx1"/>
                </a:solidFill>
                <a:effectLst/>
                <a:latin typeface="+mn-lt"/>
                <a:ea typeface="+mn-ea"/>
                <a:cs typeface="+mn-cs"/>
              </a:rPr>
              <a:t>In all of these cases, you are comparing observed behavior to what has been defined as normal.</a:t>
            </a:r>
          </a:p>
        </p:txBody>
      </p:sp>
      <p:sp>
        <p:nvSpPr>
          <p:cNvPr id="4" name="Slide Number Placeholder 3"/>
          <p:cNvSpPr>
            <a:spLocks noGrp="1"/>
          </p:cNvSpPr>
          <p:nvPr>
            <p:ph type="sldNum" sz="quarter" idx="10"/>
          </p:nvPr>
        </p:nvSpPr>
        <p:spPr/>
        <p:txBody>
          <a:bodyPr/>
          <a:lstStyle/>
          <a:p>
            <a:fld id="{10FD9108-BF19-418C-BE64-8C54F273BBAE}" type="slidenum">
              <a:rPr lang="en-IN" smtClean="0"/>
              <a:t>15</a:t>
            </a:fld>
            <a:endParaRPr lang="en-IN"/>
          </a:p>
        </p:txBody>
      </p:sp>
    </p:spTree>
    <p:extLst>
      <p:ext uri="{BB962C8B-B14F-4D97-AF65-F5344CB8AC3E}">
        <p14:creationId xmlns:p14="http://schemas.microsoft.com/office/powerpoint/2010/main" val="3705883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most common form of anomaly detector in use today is a manually-set threshold alarm to send an alert for possible anomalies.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Input to such an alarm is a numerical measurement of some kind.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basic idea in this case is that whenever this measurement exceeds a threshold that you have set, possibly for a certain amount of time, an alarm is sounded.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This simple approach can work fairly well if the system being observed has a simple pattern of well-understood measurements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But this approach can become quite difficult to carry out effectively if you have a large number of measurements with behaviours that you do not understand very well.</a:t>
            </a:r>
          </a:p>
          <a:p>
            <a:endParaRPr lang="en-IN" dirty="0"/>
          </a:p>
          <a:p>
            <a:r>
              <a:rPr lang="en-IN" sz="1200" kern="1200" dirty="0">
                <a:solidFill>
                  <a:schemeClr val="tx1"/>
                </a:solidFill>
                <a:effectLst/>
                <a:latin typeface="+mn-lt"/>
                <a:ea typeface="+mn-ea"/>
                <a:cs typeface="+mn-cs"/>
              </a:rPr>
              <a:t>A good first step in improving these systems is to change the way that the threshold is set.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Let’s think about the goal for a threshold and how it can be optimized.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Any particular value for a threshold will detect some fraction of the anomalies that you are trying to find, and if you have chosen the threshold well, that fraction of anomalies hopefully will be large.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the same time, this threshold most likely will sometimes trigger false alarms, in cases in which normal noise in the data is detected erroneously as being a true anomaly.</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Once again, if the system is built well and an appropriate threshold was chosen, the number of false alarms will be small. This trade-off between catching anomalies but trying to avoid too many false positives is what you are trying to optimize as you set the threshold.</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This decision is a trade-off between the two kinds of error: false positives and false negatives.</a:t>
            </a:r>
          </a:p>
          <a:p>
            <a:endParaRPr lang="en-IN"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16</a:t>
            </a:fld>
            <a:endParaRPr lang="en-IN"/>
          </a:p>
        </p:txBody>
      </p:sp>
    </p:spTree>
    <p:extLst>
      <p:ext uri="{BB962C8B-B14F-4D97-AF65-F5344CB8AC3E}">
        <p14:creationId xmlns:p14="http://schemas.microsoft.com/office/powerpoint/2010/main" val="36986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question you face is, “How many false positives are acceptable and what is the cost of possibly missing some real anomalies?”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Roughly speaking, people fall into two broad groups in their goals for optimizing the threshold.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On one side are those for whom the major objective is to detect a very large fraction of anomalies because the penalty for missing any of them is great. An example might be a medical life-support device for which very sensitive detection of anomalies is important.</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17</a:t>
            </a:fld>
            <a:endParaRPr lang="en-IN"/>
          </a:p>
        </p:txBody>
      </p:sp>
    </p:spTree>
    <p:extLst>
      <p:ext uri="{BB962C8B-B14F-4D97-AF65-F5344CB8AC3E}">
        <p14:creationId xmlns:p14="http://schemas.microsoft.com/office/powerpoint/2010/main" val="4232979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Using t-Digest for Accurate Calculation of Extreme Quantiles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One of the advantages of t-digest is </a:t>
            </a:r>
            <a:r>
              <a:rPr lang="en-IN" sz="1200" b="1" kern="1200" dirty="0">
                <a:solidFill>
                  <a:schemeClr val="tx1"/>
                </a:solidFill>
                <a:effectLst/>
                <a:latin typeface="+mn-lt"/>
                <a:ea typeface="+mn-ea"/>
                <a:cs typeface="+mn-cs"/>
              </a:rPr>
              <a:t>accuracy</a:t>
            </a:r>
            <a:r>
              <a:rPr lang="en-IN" sz="1200" kern="1200" dirty="0">
                <a:solidFill>
                  <a:schemeClr val="tx1"/>
                </a:solidFill>
                <a:effectLst/>
                <a:latin typeface="+mn-lt"/>
                <a:ea typeface="+mn-ea"/>
                <a:cs typeface="+mn-cs"/>
              </a:rPr>
              <a:t>, especially for extreme quantiles; another is making the problem less </a:t>
            </a:r>
            <a:r>
              <a:rPr lang="en-IN" sz="1200" b="1" kern="1200" dirty="0">
                <a:solidFill>
                  <a:schemeClr val="tx1"/>
                </a:solidFill>
                <a:effectLst/>
                <a:latin typeface="+mn-lt"/>
                <a:ea typeface="+mn-ea"/>
                <a:cs typeface="+mn-cs"/>
              </a:rPr>
              <a:t>cumbersome</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An incoming signal can be </a:t>
            </a:r>
            <a:r>
              <a:rPr lang="en-IN" sz="1200" kern="1200" dirty="0" err="1">
                <a:solidFill>
                  <a:schemeClr val="tx1"/>
                </a:solidFill>
                <a:effectLst/>
                <a:latin typeface="+mn-lt"/>
                <a:ea typeface="+mn-ea"/>
                <a:cs typeface="+mn-cs"/>
              </a:rPr>
              <a:t>analyzed</a:t>
            </a:r>
            <a:r>
              <a:rPr lang="en-IN" sz="1200" kern="1200" dirty="0">
                <a:solidFill>
                  <a:schemeClr val="tx1"/>
                </a:solidFill>
                <a:effectLst/>
                <a:latin typeface="+mn-lt"/>
                <a:ea typeface="+mn-ea"/>
                <a:cs typeface="+mn-cs"/>
              </a:rPr>
              <a:t> using a t-digest to find the threshold corresponding to any quantile.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threshold is selected in terms of which percentile of the distribution of the incoming signal is desired.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In this case, a threshold of 99.97% has been selected. </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18</a:t>
            </a:fld>
            <a:endParaRPr lang="en-IN"/>
          </a:p>
        </p:txBody>
      </p:sp>
    </p:spTree>
    <p:extLst>
      <p:ext uri="{BB962C8B-B14F-4D97-AF65-F5344CB8AC3E}">
        <p14:creationId xmlns:p14="http://schemas.microsoft.com/office/powerpoint/2010/main" val="4291866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 The model for the threshold based anomaly detector is based on an assumption that the incoming signal has a nearly stationary and simple distribution so that a particular percentile will always be at a particular point.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If this assumption doesn’t hold, then the threshold as computed by the t-digest will result in the rate of true and false positives to vary as the distribution of the signal changes.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With any kind of simple threshold detector, the anomaly at A in Figure will be detected easily, but the anomaly at B will not, even though they are both much larger than the noise level.</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19</a:t>
            </a:fld>
            <a:endParaRPr lang="en-IN"/>
          </a:p>
        </p:txBody>
      </p:sp>
    </p:spTree>
    <p:extLst>
      <p:ext uri="{BB962C8B-B14F-4D97-AF65-F5344CB8AC3E}">
        <p14:creationId xmlns:p14="http://schemas.microsoft.com/office/powerpoint/2010/main" val="4152453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Statistically speaking, what we are doing is describing our input as a time-varying base value combined with additive noise that has constant distribution and zero mean.</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By building a model of exactly how we expect that base value to vary, we can build an anomaly detector that produces an alert whenever the input behaves sufficiently differently from what is expected.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We still have the challenge of finding an approachable, practical way to model normal for a very complicated curve such as the EKG.</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Figure shows an expanded view of two heartbeats from an EKG signal.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Each heartbeat consists of several phases or pulses that correspond to electrical activity in the heart.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first part of the heartbeat is the P wave, followed by the QRS complex, or group of pulses, and then the T wave.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thing to notice is that each wave is strikingly similar from heartbeat to heartbeat. That heart is beating in a normal pattern.</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To build a model that uses this similarity, we use a mathematical trick called windowing.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It’s a way of dealing with the regular but complex patterns when you need to build a model that can accurately predict them.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This method involves extracting short sequences of the original signal in such a way that that the short sequences can be added back together to re-create the original signal.</a:t>
            </a:r>
          </a:p>
          <a:p>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20</a:t>
            </a:fld>
            <a:endParaRPr lang="en-IN"/>
          </a:p>
        </p:txBody>
      </p:sp>
    </p:spTree>
    <p:extLst>
      <p:ext uri="{BB962C8B-B14F-4D97-AF65-F5344CB8AC3E}">
        <p14:creationId xmlns:p14="http://schemas.microsoft.com/office/powerpoint/2010/main" val="238437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are going to give a brief introduction to Anomaly and types of anomalies and there usage in different domains..</a:t>
            </a:r>
          </a:p>
          <a:p>
            <a:endParaRPr lang="en-IN" dirty="0"/>
          </a:p>
          <a:p>
            <a:r>
              <a:rPr lang="en-IN" dirty="0"/>
              <a:t>Then we will head to understanding what is “normal” and how probabilistic models can be used along with expert for deriving equations to find anomalies </a:t>
            </a:r>
          </a:p>
          <a:p>
            <a:endParaRPr lang="en-IN" dirty="0"/>
          </a:p>
          <a:p>
            <a:r>
              <a:rPr lang="en-IN" dirty="0"/>
              <a:t>A popular method know as t-digest to find point anomalies</a:t>
            </a:r>
          </a:p>
          <a:p>
            <a:endParaRPr lang="en-IN" dirty="0"/>
          </a:p>
          <a:p>
            <a:r>
              <a:rPr lang="en-IN" dirty="0"/>
              <a:t>Also anomaly detection in continuous events.</a:t>
            </a:r>
          </a:p>
        </p:txBody>
      </p:sp>
      <p:sp>
        <p:nvSpPr>
          <p:cNvPr id="4" name="Slide Number Placeholder 3"/>
          <p:cNvSpPr>
            <a:spLocks noGrp="1"/>
          </p:cNvSpPr>
          <p:nvPr>
            <p:ph type="sldNum" sz="quarter" idx="10"/>
          </p:nvPr>
        </p:nvSpPr>
        <p:spPr/>
        <p:txBody>
          <a:bodyPr/>
          <a:lstStyle/>
          <a:p>
            <a:fld id="{10FD9108-BF19-418C-BE64-8C54F273BBAE}" type="slidenum">
              <a:rPr lang="en-IN" smtClean="0"/>
              <a:t>2</a:t>
            </a:fld>
            <a:endParaRPr lang="en-IN"/>
          </a:p>
        </p:txBody>
      </p:sp>
    </p:spTree>
    <p:extLst>
      <p:ext uri="{BB962C8B-B14F-4D97-AF65-F5344CB8AC3E}">
        <p14:creationId xmlns:p14="http://schemas.microsoft.com/office/powerpoint/2010/main" val="3878663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first step of our analysis is to do windowing to break up the larger pattern into small components.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Figure shows how the EKG for these two heartbeats are broken up into a sequence of nine overlapping short signals.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As you can see, several of these signals are similar to each other.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This similarity can be exploited to build a heartbeat model by aligning and clustering all of the short signals observed in a long recording.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By looking at a long time series of data from an EKG, you can construct a dictionary of component shapes that are typical for normal heart </a:t>
            </a:r>
            <a:r>
              <a:rPr lang="en-IN" sz="1200" kern="1200" dirty="0" err="1">
                <a:solidFill>
                  <a:schemeClr val="tx1"/>
                </a:solidFill>
                <a:effectLst/>
                <a:latin typeface="+mn-lt"/>
                <a:ea typeface="+mn-ea"/>
                <a:cs typeface="+mn-cs"/>
              </a:rPr>
              <a:t>behavior</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Figure  2 shows a selection of 64 out of 400 shapes from a dictionary constructed based on several hours of a real EKG recording.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These shapes clearly show some of the distinctive patterns found in EKG recordings.</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21</a:t>
            </a:fld>
            <a:endParaRPr lang="en-IN"/>
          </a:p>
        </p:txBody>
      </p:sp>
    </p:spTree>
    <p:extLst>
      <p:ext uri="{BB962C8B-B14F-4D97-AF65-F5344CB8AC3E}">
        <p14:creationId xmlns:p14="http://schemas.microsoft.com/office/powerpoint/2010/main" val="135208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Now let’s see what happens when this technique is applied to a new EKG signal.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Remember, the goal here is to build a model of an observed signal, compare it to the ideal model, and note the level of error between the two.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Given that, a low level of errors in the comparison between the re-constructed signal and the ideal suggests that the observed signal is close to normal.</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 mismatch indicates an abnormal signal, and thus an anomaly in heart function.</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top trace is the original signal,</a:t>
            </a:r>
          </a:p>
          <a:p>
            <a:r>
              <a:rPr lang="en-IN" sz="1200" kern="1200" dirty="0">
                <a:solidFill>
                  <a:schemeClr val="tx1"/>
                </a:solidFill>
                <a:effectLst/>
                <a:latin typeface="+mn-lt"/>
                <a:ea typeface="+mn-ea"/>
                <a:cs typeface="+mn-cs"/>
              </a:rPr>
              <a:t> the middle one is the reconstructed signal, and </a:t>
            </a:r>
          </a:p>
          <a:p>
            <a:r>
              <a:rPr lang="en-IN" sz="1200" kern="1200" dirty="0">
                <a:solidFill>
                  <a:schemeClr val="tx1"/>
                </a:solidFill>
                <a:effectLst/>
                <a:latin typeface="+mn-lt"/>
                <a:ea typeface="+mn-ea"/>
                <a:cs typeface="+mn-cs"/>
              </a:rPr>
              <a:t>the bottom trace shows the difference between the first two.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This last signal shows how well the reconstruction encodes the original signal and is called the reconstruction error.</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22</a:t>
            </a:fld>
            <a:endParaRPr lang="en-IN"/>
          </a:p>
        </p:txBody>
      </p:sp>
    </p:spTree>
    <p:extLst>
      <p:ext uri="{BB962C8B-B14F-4D97-AF65-F5344CB8AC3E}">
        <p14:creationId xmlns:p14="http://schemas.microsoft.com/office/powerpoint/2010/main" val="389953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where you can see a spike in the reconstruction error just after 101 seconds. It is clear that the input signal (top trace) is not faithfully rendered by the reconstruction, but at this scale, it is hard to see exactly why.</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If you expand the time scale, however, it is easy to see what is happening. Figure shows that at about 101.25 seconds, the QRS complex in the heartbeat is actually a double pulse. This double pulse is very different from anything that appears in a recording of a normal heartbeat, and that means that there isn’t a shape in the dictionary that can be used to reconstruct this signal.</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23</a:t>
            </a:fld>
            <a:endParaRPr lang="en-IN"/>
          </a:p>
        </p:txBody>
      </p:sp>
    </p:spTree>
    <p:extLst>
      <p:ext uri="{BB962C8B-B14F-4D97-AF65-F5344CB8AC3E}">
        <p14:creationId xmlns:p14="http://schemas.microsoft.com/office/powerpoint/2010/main" val="1096832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Signal reconstruction error from an auto-encoder can be used to find anomalies in a complex signal.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Input signal x is </a:t>
            </a:r>
            <a:r>
              <a:rPr lang="en-IN" sz="1200" kern="1200" dirty="0" err="1">
                <a:solidFill>
                  <a:schemeClr val="tx1"/>
                </a:solidFill>
                <a:effectLst/>
                <a:latin typeface="+mn-lt"/>
                <a:ea typeface="+mn-ea"/>
                <a:cs typeface="+mn-cs"/>
              </a:rPr>
              <a:t>analyzed</a:t>
            </a:r>
            <a:r>
              <a:rPr lang="en-IN" sz="1200" kern="1200" dirty="0">
                <a:solidFill>
                  <a:schemeClr val="tx1"/>
                </a:solidFill>
                <a:effectLst/>
                <a:latin typeface="+mn-lt"/>
                <a:ea typeface="+mn-ea"/>
                <a:cs typeface="+mn-cs"/>
              </a:rPr>
              <a:t> using an encoder, which reconstructs x using a model in the form of a shape dictionary to produce a reconstructed signal x’.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The difference, x-x', is the reconstruction error δ.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Comparing δ to a threshold h gives us an alarm signal when the encoder cannot reconstruct x accurately as indicated by a large reconstruction error δ.</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24</a:t>
            </a:fld>
            <a:endParaRPr lang="en-IN"/>
          </a:p>
        </p:txBody>
      </p:sp>
    </p:spTree>
    <p:extLst>
      <p:ext uri="{BB962C8B-B14F-4D97-AF65-F5344CB8AC3E}">
        <p14:creationId xmlns:p14="http://schemas.microsoft.com/office/powerpoint/2010/main" val="112613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Anomaly detection is about finding what you don’t know to look for</a:t>
            </a:r>
          </a:p>
          <a:p>
            <a:r>
              <a:rPr lang="en-US" sz="1200" kern="1200" dirty="0">
                <a:solidFill>
                  <a:schemeClr val="tx1"/>
                </a:solidFill>
                <a:effectLst/>
                <a:latin typeface="+mn-lt"/>
                <a:ea typeface="+mn-ea"/>
                <a:cs typeface="+mn-cs"/>
              </a:rPr>
              <a:t>You are searching for anomalies, but you don’t know what their characteristics will be. If you did, you could use a different form of machine learning, called classification, or you would just write specific rules to find the anomalies. But that’s not generally where you start</a:t>
            </a:r>
          </a:p>
          <a:p>
            <a:endParaRPr lang="en-US"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Most important aspect of anomaly detection: Finding what is normal</a:t>
            </a:r>
          </a:p>
          <a:p>
            <a:r>
              <a:rPr lang="en-IN" sz="1200" kern="1200" dirty="0">
                <a:solidFill>
                  <a:schemeClr val="tx1"/>
                </a:solidFill>
                <a:effectLst/>
                <a:latin typeface="+mn-lt"/>
                <a:ea typeface="+mn-ea"/>
                <a:cs typeface="+mn-cs"/>
              </a:rPr>
              <a:t>Then one can spot data that falls outside of what is normal</a:t>
            </a:r>
          </a:p>
          <a:p>
            <a:r>
              <a:rPr lang="en-US" sz="1200" kern="1200" dirty="0">
                <a:solidFill>
                  <a:schemeClr val="tx1"/>
                </a:solidFill>
                <a:effectLst/>
                <a:latin typeface="+mn-lt"/>
                <a:ea typeface="+mn-ea"/>
                <a:cs typeface="+mn-cs"/>
              </a:rPr>
              <a:t>Anomalies are defined not by their own characteristics, but in contrast to what is normal.</a:t>
            </a:r>
          </a:p>
          <a:p>
            <a:r>
              <a:rPr lang="en-US" sz="1200" kern="1200" dirty="0">
                <a:solidFill>
                  <a:schemeClr val="tx1"/>
                </a:solidFill>
                <a:effectLst/>
                <a:latin typeface="+mn-lt"/>
                <a:ea typeface="+mn-ea"/>
                <a:cs typeface="+mn-cs"/>
              </a:rPr>
              <a:t>looking for events that are rare relative to what is expected and that often are surprising, or at least undefined ahead of time.</a:t>
            </a:r>
          </a:p>
          <a:p>
            <a:r>
              <a:rPr lang="en-US" sz="1200" kern="1200" dirty="0">
                <a:solidFill>
                  <a:schemeClr val="tx1"/>
                </a:solidFill>
                <a:effectLst/>
                <a:latin typeface="+mn-lt"/>
                <a:ea typeface="+mn-ea"/>
                <a:cs typeface="+mn-cs"/>
              </a:rPr>
              <a:t>s</a:t>
            </a:r>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3</a:t>
            </a:fld>
            <a:endParaRPr lang="en-IN"/>
          </a:p>
        </p:txBody>
      </p:sp>
    </p:spTree>
    <p:extLst>
      <p:ext uri="{BB962C8B-B14F-4D97-AF65-F5344CB8AC3E}">
        <p14:creationId xmlns:p14="http://schemas.microsoft.com/office/powerpoint/2010/main" val="287645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intrusion detection system (IDS) monitors network traffic and monitors for suspicious activity and alerts the system or network administrator. In some cases, the IDS may also respond to anomalous or malicious traffic by taking action such as blocking the user or source </a:t>
            </a:r>
            <a:r>
              <a:rPr lang="en-US" dirty="0">
                <a:hlinkClick r:id="rId3"/>
              </a:rPr>
              <a:t>IP address</a:t>
            </a:r>
            <a:r>
              <a:rPr lang="en-US" dirty="0"/>
              <a:t> from accessing the network.</a:t>
            </a:r>
          </a:p>
          <a:p>
            <a:r>
              <a:rPr lang="en-US" dirty="0"/>
              <a:t>An IDS which is anomaly based will monitor network traffic and compare it against an established baseline. The baseline will identify what is “normal” for that network- what sort of bandwidth is generally used, what protocols are used, what ports and devices generally connect to each other- and alert the administrator or user when traffic is detected which is anomalous, or significantly different than the baseline.</a:t>
            </a:r>
          </a:p>
          <a:p>
            <a:endParaRPr lang="en-IN" dirty="0"/>
          </a:p>
          <a:p>
            <a:r>
              <a:rPr lang="en-IN" dirty="0"/>
              <a:t>For more information click- https://www.lifewire.com/introduction-to-intrusion-detection-systems-ids-2486799</a:t>
            </a:r>
          </a:p>
          <a:p>
            <a:endParaRPr lang="en-IN" dirty="0"/>
          </a:p>
          <a:p>
            <a:r>
              <a:rPr lang="en-IN" dirty="0"/>
              <a:t>https://en.wikipedia.org/wiki/Intrusion_detection_system</a:t>
            </a:r>
          </a:p>
          <a:p>
            <a:endParaRPr lang="en-IN" dirty="0"/>
          </a:p>
          <a:p>
            <a:endParaRPr lang="en-IN" dirty="0"/>
          </a:p>
          <a:p>
            <a:r>
              <a:rPr lang="en-US" dirty="0">
                <a:hlinkClick r:id="rId4"/>
              </a:rPr>
              <a:t>Data mining</a:t>
            </a:r>
            <a:r>
              <a:rPr lang="en-US" dirty="0"/>
              <a:t> and statistics help to anticipate and quickly detect fraud and take immediate action to minimize costs. Through the use of sophisticated data mining tools, millions of transactions can be searched to spot patterns and detect fraudulent transactions. </a:t>
            </a:r>
          </a:p>
          <a:p>
            <a:r>
              <a:rPr lang="en-US" dirty="0"/>
              <a:t>An important early step in fraud detection is to </a:t>
            </a:r>
            <a:r>
              <a:rPr lang="en-US" dirty="0">
                <a:hlinkClick r:id="rId5"/>
              </a:rPr>
              <a:t>identify factors </a:t>
            </a:r>
            <a:r>
              <a:rPr lang="en-US" dirty="0"/>
              <a:t>that can lead to fraud. What specific phenomena typically occur before, during, or after a fraudulent incident?  What other characteristics are generally seen with fraud?  When these phenomena and characteristics are pinpointed, predicting and detecting fraud becomes a much more manageable task.</a:t>
            </a:r>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4</a:t>
            </a:fld>
            <a:endParaRPr lang="en-IN"/>
          </a:p>
        </p:txBody>
      </p:sp>
    </p:spTree>
    <p:extLst>
      <p:ext uri="{BB962C8B-B14F-4D97-AF65-F5344CB8AC3E}">
        <p14:creationId xmlns:p14="http://schemas.microsoft.com/office/powerpoint/2010/main" val="380967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6</a:t>
            </a:fld>
            <a:endParaRPr lang="en-IN"/>
          </a:p>
        </p:txBody>
      </p:sp>
    </p:spTree>
    <p:extLst>
      <p:ext uri="{BB962C8B-B14F-4D97-AF65-F5344CB8AC3E}">
        <p14:creationId xmlns:p14="http://schemas.microsoft.com/office/powerpoint/2010/main" val="3521994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Contextual anomalies:</a:t>
            </a:r>
            <a:r>
              <a:rPr lang="en-US" dirty="0">
                <a:effectLst/>
              </a:rPr>
              <a:t> The abnormality is context specific. This type of anomaly is common in time-series data. </a:t>
            </a:r>
          </a:p>
          <a:p>
            <a:endParaRPr lang="en-US" i="1" dirty="0">
              <a:effectLst/>
            </a:endParaRPr>
          </a:p>
          <a:p>
            <a:r>
              <a:rPr lang="en-US" i="1" dirty="0">
                <a:effectLst/>
              </a:rPr>
              <a:t>Business use case:</a:t>
            </a:r>
            <a:r>
              <a:rPr lang="en-US" dirty="0">
                <a:effectLst/>
              </a:rPr>
              <a:t> Spending $100 on food every day during the holiday season is normal,</a:t>
            </a:r>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7</a:t>
            </a:fld>
            <a:endParaRPr lang="en-IN"/>
          </a:p>
        </p:txBody>
      </p:sp>
    </p:spTree>
    <p:extLst>
      <p:ext uri="{BB962C8B-B14F-4D97-AF65-F5344CB8AC3E}">
        <p14:creationId xmlns:p14="http://schemas.microsoft.com/office/powerpoint/2010/main" val="371577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Collective anomalies:</a:t>
            </a:r>
            <a:r>
              <a:rPr lang="en-US" dirty="0">
                <a:effectLst/>
              </a:rPr>
              <a:t> A set of data instances collectively helps in detecting anomalies. </a:t>
            </a:r>
          </a:p>
          <a:p>
            <a:endParaRPr lang="en-US" i="1" dirty="0">
              <a:effectLst/>
            </a:endParaRPr>
          </a:p>
          <a:p>
            <a:r>
              <a:rPr lang="en-US" i="1" dirty="0">
                <a:effectLst/>
              </a:rPr>
              <a:t>Business use case: </a:t>
            </a:r>
            <a:r>
              <a:rPr lang="en-US" dirty="0">
                <a:effectLst/>
              </a:rPr>
              <a:t>Someone is trying to copy data form a remote machine to a local host unexpectedly, an anomaly that would be flagged as a potential cyber attack</a:t>
            </a:r>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8</a:t>
            </a:fld>
            <a:endParaRPr lang="en-IN"/>
          </a:p>
        </p:txBody>
      </p:sp>
    </p:spTree>
    <p:extLst>
      <p:ext uri="{BB962C8B-B14F-4D97-AF65-F5344CB8AC3E}">
        <p14:creationId xmlns:p14="http://schemas.microsoft.com/office/powerpoint/2010/main" val="119310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are different techniques to find anomalies of different types</a:t>
            </a:r>
          </a:p>
          <a:p>
            <a:r>
              <a:rPr lang="en-IN" dirty="0"/>
              <a:t>The methods are employed based on the domain problem </a:t>
            </a:r>
          </a:p>
          <a:p>
            <a:r>
              <a:rPr lang="en-IN" dirty="0"/>
              <a:t>In this class we will focus mainly on the concept of anomaly and its detection using t-Threshold, windows &amp; clusters.</a:t>
            </a:r>
          </a:p>
          <a:p>
            <a:endParaRPr lang="en-IN" dirty="0"/>
          </a:p>
          <a:p>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9</a:t>
            </a:fld>
            <a:endParaRPr lang="en-IN"/>
          </a:p>
        </p:txBody>
      </p:sp>
    </p:spTree>
    <p:extLst>
      <p:ext uri="{BB962C8B-B14F-4D97-AF65-F5344CB8AC3E}">
        <p14:creationId xmlns:p14="http://schemas.microsoft.com/office/powerpoint/2010/main" val="21576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Ask students to find anomaly in this picture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exciting thing about anomaly detection is the sense of discovery. You need a program that can spot what is unusual, so anomaly detection models are on the lookout for the outliers. </a:t>
            </a:r>
            <a:endParaRPr lang="en-IN" dirty="0"/>
          </a:p>
        </p:txBody>
      </p:sp>
      <p:sp>
        <p:nvSpPr>
          <p:cNvPr id="4" name="Slide Number Placeholder 3"/>
          <p:cNvSpPr>
            <a:spLocks noGrp="1"/>
          </p:cNvSpPr>
          <p:nvPr>
            <p:ph type="sldNum" sz="quarter" idx="10"/>
          </p:nvPr>
        </p:nvSpPr>
        <p:spPr/>
        <p:txBody>
          <a:bodyPr/>
          <a:lstStyle/>
          <a:p>
            <a:fld id="{10FD9108-BF19-418C-BE64-8C54F273BBAE}" type="slidenum">
              <a:rPr lang="en-IN" smtClean="0"/>
              <a:t>10</a:t>
            </a:fld>
            <a:endParaRPr lang="en-IN"/>
          </a:p>
        </p:txBody>
      </p:sp>
    </p:spTree>
    <p:extLst>
      <p:ext uri="{BB962C8B-B14F-4D97-AF65-F5344CB8AC3E}">
        <p14:creationId xmlns:p14="http://schemas.microsoft.com/office/powerpoint/2010/main" val="136526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ADAD-E1BC-4B74-ACDB-36CFD082C2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DCC329-4C8E-4385-898A-03210265C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4DEE19-4964-49C9-8E96-44246E4A414D}"/>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4BE65476-DC22-4F1E-B1C9-9E3E78584F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1769C-4839-4A9E-9188-26C80EA4BE3F}"/>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369051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61A9-461B-4141-8133-C0B30D4DBF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BA15D0-5374-4E98-BE5E-361CBD6EF4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492B95-9CB1-465D-9909-989316688D34}"/>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D976B663-B31C-43CD-A280-0439805344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EE8FC-A7A0-4DBE-A966-A2A576E534AD}"/>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3826361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8449AB-193F-48C8-8338-C80382446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787C7C-8511-442B-BD4E-09D3536A81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4355F5-0C4A-4448-82DC-901785C687DA}"/>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C96DAD6C-92D8-4160-8C73-9E7346819F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0B162-5D04-4386-9CE9-A1D8F2EAAD4C}"/>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324594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C24B-3E76-464D-840D-67C3B5729D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54E2C4-B154-4838-9E2C-06F1D1F6E6D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DA6BD6-7D47-45AE-9EC2-BBD296C5A860}"/>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6BB9E447-D4B5-4D48-AB35-09D62E0487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76E9D-ABA0-4DEF-9680-B378E7BFD43A}"/>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257943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6D79-FF3F-45A8-ACF7-370E4A3FC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9627DE-0386-4EB9-A096-82C54A37D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FCC30E-E024-4D70-985B-1BE93FB8B65E}"/>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36B45DB9-E736-4312-ABB7-8B6278294C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944727-7D2D-4108-AFCC-245CCCDAEFD4}"/>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150979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B4E0-C5A2-46CF-B862-5B1848775B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7B74C4-086A-4912-8D62-0B843CFF4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257C7B-55E3-447E-A21C-852D3142F9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0A75CC-FD1E-4BD7-9BCA-9DCC53A330FF}"/>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6" name="Footer Placeholder 5">
            <a:extLst>
              <a:ext uri="{FF2B5EF4-FFF2-40B4-BE49-F238E27FC236}">
                <a16:creationId xmlns:a16="http://schemas.microsoft.com/office/drawing/2014/main" id="{EC302064-155F-4B9F-9450-314C682B6A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1C91EB-F7C3-4730-842F-EAE25DAF8684}"/>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268089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1F03-D83F-43E4-88BE-944F776B22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0E73AD-2D07-4C94-98BA-11EF20A388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B6831F-FE72-4E86-B56C-60A18C582D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D9E226-50A9-4EB5-BDEA-185AE1BE3E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C7544E-B108-41A7-8F19-460B6D2F84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7FE57B-45FA-4081-B2EA-76A9B3744363}"/>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8" name="Footer Placeholder 7">
            <a:extLst>
              <a:ext uri="{FF2B5EF4-FFF2-40B4-BE49-F238E27FC236}">
                <a16:creationId xmlns:a16="http://schemas.microsoft.com/office/drawing/2014/main" id="{E0FE9D6D-9FE8-46F9-9471-74479ECC776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4FA698-CA6E-4406-A497-0026A6030706}"/>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3445233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0FE0-4814-4C56-BAD9-599A3E2D7C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340C99-4BD4-43EA-9E53-DC49CA853A3E}"/>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4" name="Footer Placeholder 3">
            <a:extLst>
              <a:ext uri="{FF2B5EF4-FFF2-40B4-BE49-F238E27FC236}">
                <a16:creationId xmlns:a16="http://schemas.microsoft.com/office/drawing/2014/main" id="{7EE43D39-2BE8-4D19-AA0D-0D1600ABEC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998EDF-936D-406A-B214-AB3BAE5895EC}"/>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413708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652734-FD62-420E-8701-AF9BDB33E9B2}"/>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3" name="Footer Placeholder 2">
            <a:extLst>
              <a:ext uri="{FF2B5EF4-FFF2-40B4-BE49-F238E27FC236}">
                <a16:creationId xmlns:a16="http://schemas.microsoft.com/office/drawing/2014/main" id="{B1B315F9-5A01-4F91-BE5D-9F658F6DDB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8EB548-88F0-494B-902D-A54A7DC571DA}"/>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13332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500E-AAE8-4C13-A31C-F03E90AED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87F25E-09D4-4D2F-9AE0-19FC97699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DBCF87-AB95-4F8E-8178-4E77B64FD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2D0302-99A1-4727-BD9D-AA49E0BBC339}"/>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6" name="Footer Placeholder 5">
            <a:extLst>
              <a:ext uri="{FF2B5EF4-FFF2-40B4-BE49-F238E27FC236}">
                <a16:creationId xmlns:a16="http://schemas.microsoft.com/office/drawing/2014/main" id="{D8B44782-2DC9-47D8-A969-09E2821653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49F260-68EE-4BA4-839F-8B3174BB96A1}"/>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186888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E4A5-2160-43AA-BF67-8F18A30DA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B6196E-969C-4274-8CCE-1DABE3093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5FF8DE-9AA4-4AE9-81A0-A73EAB03A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2FDE06-4919-4839-81A9-AA9626F3352C}"/>
              </a:ext>
            </a:extLst>
          </p:cNvPr>
          <p:cNvSpPr>
            <a:spLocks noGrp="1"/>
          </p:cNvSpPr>
          <p:nvPr>
            <p:ph type="dt" sz="half" idx="10"/>
          </p:nvPr>
        </p:nvSpPr>
        <p:spPr/>
        <p:txBody>
          <a:bodyPr/>
          <a:lstStyle/>
          <a:p>
            <a:fld id="{1104FB5C-0771-456B-B14E-66D31FAEC275}" type="datetimeFigureOut">
              <a:rPr lang="en-IN" smtClean="0"/>
              <a:t>13-09-2017</a:t>
            </a:fld>
            <a:endParaRPr lang="en-IN"/>
          </a:p>
        </p:txBody>
      </p:sp>
      <p:sp>
        <p:nvSpPr>
          <p:cNvPr id="6" name="Footer Placeholder 5">
            <a:extLst>
              <a:ext uri="{FF2B5EF4-FFF2-40B4-BE49-F238E27FC236}">
                <a16:creationId xmlns:a16="http://schemas.microsoft.com/office/drawing/2014/main" id="{E5D6F671-CDC4-4011-9F5D-2B0085533A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0F043E-889D-4F1F-AB1F-2612182AF7A2}"/>
              </a:ext>
            </a:extLst>
          </p:cNvPr>
          <p:cNvSpPr>
            <a:spLocks noGrp="1"/>
          </p:cNvSpPr>
          <p:nvPr>
            <p:ph type="sldNum" sz="quarter" idx="12"/>
          </p:nvPr>
        </p:nvSpPr>
        <p:spPr/>
        <p:txBody>
          <a:bodyPr/>
          <a:lstStyle/>
          <a:p>
            <a:fld id="{D1A67FBD-40CD-455F-A528-5A207B22566E}" type="slidenum">
              <a:rPr lang="en-IN" smtClean="0"/>
              <a:t>‹#›</a:t>
            </a:fld>
            <a:endParaRPr lang="en-IN"/>
          </a:p>
        </p:txBody>
      </p:sp>
    </p:spTree>
    <p:extLst>
      <p:ext uri="{BB962C8B-B14F-4D97-AF65-F5344CB8AC3E}">
        <p14:creationId xmlns:p14="http://schemas.microsoft.com/office/powerpoint/2010/main" val="69824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B27B9-6E5E-438F-BB4C-DB2E28956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A083DD-BD95-40B8-B082-B057BE156D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DF95B-3774-43C9-BAB3-6F0447B4D1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4FB5C-0771-456B-B14E-66D31FAEC275}" type="datetimeFigureOut">
              <a:rPr lang="en-IN" smtClean="0"/>
              <a:t>13-09-2017</a:t>
            </a:fld>
            <a:endParaRPr lang="en-IN"/>
          </a:p>
        </p:txBody>
      </p:sp>
      <p:sp>
        <p:nvSpPr>
          <p:cNvPr id="5" name="Footer Placeholder 4">
            <a:extLst>
              <a:ext uri="{FF2B5EF4-FFF2-40B4-BE49-F238E27FC236}">
                <a16:creationId xmlns:a16="http://schemas.microsoft.com/office/drawing/2014/main" id="{23EA2153-3F18-4338-A8A0-2A37911C0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024AA1-74EE-4B5C-A498-A78602AA2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A67FBD-40CD-455F-A528-5A207B22566E}" type="slidenum">
              <a:rPr lang="en-IN" smtClean="0"/>
              <a:t>‹#›</a:t>
            </a:fld>
            <a:endParaRPr lang="en-IN"/>
          </a:p>
        </p:txBody>
      </p:sp>
    </p:spTree>
    <p:extLst>
      <p:ext uri="{BB962C8B-B14F-4D97-AF65-F5344CB8AC3E}">
        <p14:creationId xmlns:p14="http://schemas.microsoft.com/office/powerpoint/2010/main" val="1055559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0ahUKEwjHhbLC7PnVAhUGcRQKHf1KBbQQjRwIBw&amp;url=https://www.nasa.gov/digitalstrategy&amp;psig=AFQjCNF7dvG4qIx3YvXmF7_GcRo150vC4Q&amp;ust=150400682638846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hyperlink" Target="https://www.google.co.in/url?sa=i&amp;rct=j&amp;q=&amp;esrc=s&amp;source=images&amp;cd=&amp;ved=0ahUKEwivtcK13vvVAhVEvY8KHdqAD74QjRwIBw&amp;url=http://indianexpress.com/about/nal-sarovar-bird-sanctuary/&amp;psig=AFQjCNHw8VSFC0GEHKS4eawN_xjVKSLv-A&amp;ust=1504071811473959"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hyperlink" Target="https://www.google.co.in/url?sa=i&amp;rct=j&amp;q=&amp;esrc=s&amp;source=images&amp;cd=&amp;ved=0ahUKEwjikMui9_nVAhUjR48KHbb2AqUQjRwIBw&amp;url=http://blog.advaoptical.com/2017-predictions-of-a-futurist&amp;psig=AFQjCNEQQMRGIP1CIvA2tomaBT22lk1B_g&amp;ust=150400950277955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s://www.google.co.in/url?sa=i&amp;rct=j&amp;q=&amp;esrc=s&amp;source=images&amp;cd=&amp;ved=0ahUKEwiW77KF7vvVAhUFv48KHTiuB5kQjRwIBw&amp;url=https://linustechtips.com/main/topic/863-wargames-wopr-case/?page%3D2&amp;psig=AFQjCNGHX1io9Hrd7IdRA6IA0FbIoAsYcQ&amp;ust=150407596405688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google.co.in/url?sa=i&amp;rct=j&amp;q=&amp;esrc=s&amp;source=images&amp;cd=&amp;ved=0ahUKEwiH7ci47_nVAhULuI8KHYaSBaEQjRwIBw&amp;url=https://www.rocana.com/rocana-ops/advanced-analytics-anomaly-detection&amp;psig=AFQjCNGWXyfDsvyGpO5Uu16FuF41_yTq_w&amp;ust=150400763107780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google.co.in/url?sa=i&amp;rct=j&amp;q=&amp;esrc=s&amp;source=images&amp;cd=&amp;ved=0ahUKEwjouKeQ5YPWAhVCsY8KHVTSDxEQjRwIBw&amp;url=https://www.kaggle.com/dalpozz/creditcardfraud/kernels&amp;psig=AFQjCNHcXaJoCpm2fVyH2VHF9Rtt4ega4A&amp;ust=1504348394469576"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in/url?sa=i&amp;rct=j&amp;q=&amp;esrc=s&amp;source=images&amp;cd=&amp;ved=0ahUKEwjI4P-55oPWAhXLKo8KHSNaBpQQjRwIBw&amp;url=http://www.123rf.com/photo_12453205_complex-molecule-structure-3d-render.html&amp;psig=AFQjCNHZ_hI2uWZK6go5kebKwv0ME_H45w&amp;ust=1504348881730384"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www.iomniscient.com/products_iq140.htm" TargetMode="Externa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hlinkClick r:id="rId3"/>
            <a:extLst>
              <a:ext uri="{FF2B5EF4-FFF2-40B4-BE49-F238E27FC236}">
                <a16:creationId xmlns:a16="http://schemas.microsoft.com/office/drawing/2014/main" id="{B5EDA44C-B61A-4E61-8DC3-DC2EB81B1ADC}"/>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7657" b="17343"/>
          <a:stretch/>
        </p:blipFill>
        <p:spPr bwMode="auto">
          <a:xfrm>
            <a:off x="0" y="0"/>
            <a:ext cx="12192000" cy="6860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C7A4D5-AD80-4A00-8346-6472B20FD5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2535" y="236116"/>
            <a:ext cx="1213197" cy="864198"/>
          </a:xfrm>
          <a:prstGeom prst="rect">
            <a:avLst/>
          </a:prstGeom>
        </p:spPr>
      </p:pic>
      <p:sp>
        <p:nvSpPr>
          <p:cNvPr id="2" name="Title 1">
            <a:extLst>
              <a:ext uri="{FF2B5EF4-FFF2-40B4-BE49-F238E27FC236}">
                <a16:creationId xmlns:a16="http://schemas.microsoft.com/office/drawing/2014/main" id="{060A92DD-2472-4ED4-BB5A-25454A545F6F}"/>
              </a:ext>
            </a:extLst>
          </p:cNvPr>
          <p:cNvSpPr>
            <a:spLocks noGrp="1"/>
          </p:cNvSpPr>
          <p:nvPr>
            <p:ph type="ctrTitle"/>
          </p:nvPr>
        </p:nvSpPr>
        <p:spPr>
          <a:xfrm>
            <a:off x="1524000" y="1122362"/>
            <a:ext cx="9144000" cy="2900518"/>
          </a:xfrm>
        </p:spPr>
        <p:txBody>
          <a:bodyPr>
            <a:normAutofit/>
          </a:bodyPr>
          <a:lstStyle/>
          <a:p>
            <a:r>
              <a:rPr lang="en-IN" b="1">
                <a:solidFill>
                  <a:srgbClr val="FFFFFF"/>
                </a:solidFill>
              </a:rPr>
              <a:t>Anomaly Detection</a:t>
            </a:r>
          </a:p>
        </p:txBody>
      </p:sp>
    </p:spTree>
    <p:extLst>
      <p:ext uri="{BB962C8B-B14F-4D97-AF65-F5344CB8AC3E}">
        <p14:creationId xmlns:p14="http://schemas.microsoft.com/office/powerpoint/2010/main" val="9086126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254108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Spot an Outlier</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09</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8" name="Content Placeholder 7" descr="A close up of a logo&#10;&#10;Description generated with very high confidence">
            <a:extLst>
              <a:ext uri="{FF2B5EF4-FFF2-40B4-BE49-F238E27FC236}">
                <a16:creationId xmlns:a16="http://schemas.microsoft.com/office/drawing/2014/main" id="{C27FCE8A-78BA-4465-A0E6-43BFCB21D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475" y="1293963"/>
            <a:ext cx="7967101" cy="5435671"/>
          </a:xfrm>
          <a:prstGeom prst="rect">
            <a:avLst/>
          </a:prstGeom>
        </p:spPr>
      </p:pic>
    </p:spTree>
    <p:extLst>
      <p:ext uri="{BB962C8B-B14F-4D97-AF65-F5344CB8AC3E}">
        <p14:creationId xmlns:p14="http://schemas.microsoft.com/office/powerpoint/2010/main" val="426763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C81BBB2-0C99-41E7-B197-CFD56ECF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44" y="1164905"/>
            <a:ext cx="11137633" cy="5651277"/>
          </a:xfrm>
          <a:prstGeom prst="rect">
            <a:avLst/>
          </a:prstGeom>
        </p:spPr>
      </p:pic>
      <p:sp>
        <p:nvSpPr>
          <p:cNvPr id="28" name="Rectangle 27"/>
          <p:cNvSpPr/>
          <p:nvPr/>
        </p:nvSpPr>
        <p:spPr>
          <a:xfrm flipH="1">
            <a:off x="10098877"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479695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sz="3200" dirty="0"/>
              <a:t>Figure out what “normal” is</a:t>
            </a:r>
            <a:endParaRPr lang="en-US" dirty="0"/>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10</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Tree>
    <p:extLst>
      <p:ext uri="{BB962C8B-B14F-4D97-AF65-F5344CB8AC3E}">
        <p14:creationId xmlns:p14="http://schemas.microsoft.com/office/powerpoint/2010/main" val="90003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generated with high confidence">
            <a:extLst>
              <a:ext uri="{FF2B5EF4-FFF2-40B4-BE49-F238E27FC236}">
                <a16:creationId xmlns:a16="http://schemas.microsoft.com/office/drawing/2014/main" id="{966B2B39-25E9-4A67-860B-86DAFE8C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064" y="1248010"/>
            <a:ext cx="5557021" cy="5405822"/>
          </a:xfrm>
          <a:prstGeom prst="rect">
            <a:avLst/>
          </a:prstGeom>
        </p:spPr>
      </p:pic>
      <p:sp>
        <p:nvSpPr>
          <p:cNvPr id="28" name="Rectangle 27"/>
          <p:cNvSpPr/>
          <p:nvPr/>
        </p:nvSpPr>
        <p:spPr>
          <a:xfrm flipH="1">
            <a:off x="10098877"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3" name="TextBox 14"/>
          <p:cNvSpPr txBox="1">
            <a:spLocks noChangeArrowheads="1"/>
          </p:cNvSpPr>
          <p:nvPr/>
        </p:nvSpPr>
        <p:spPr bwMode="auto">
          <a:xfrm>
            <a:off x="557644" y="569590"/>
            <a:ext cx="308610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sz="3200" dirty="0"/>
              <a:t>Finding “Normal”</a:t>
            </a:r>
            <a:endParaRPr lang="en-US" dirty="0"/>
          </a:p>
        </p:txBody>
      </p:sp>
      <p:sp>
        <p:nvSpPr>
          <p:cNvPr id="18437" name="TextBox 28"/>
          <p:cNvSpPr txBox="1">
            <a:spLocks noChangeArrowheads="1"/>
          </p:cNvSpPr>
          <p:nvPr/>
        </p:nvSpPr>
        <p:spPr bwMode="auto">
          <a:xfrm>
            <a:off x="11363326" y="6362700"/>
            <a:ext cx="471860"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11</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10" name="Picture 4" descr="Image result for bird sanctuary">
            <a:hlinkClick r:id="rId5" invalidUrl="https://www.google.co.in/url?sa=i&amp;rct=j&amp;q=&amp;esrc=s&amp;source=images&amp;cd=&amp;ved=0ahUKEwivtcK13vvVAhVEvY8KHdqAD74QjRwIBw&amp;url=http%3A%2F%2Findianexpress.com%2Fabout%2Fnal-sarovar-bird-sanctuary%2F&amp;psig=AFQjCNHw8VSFC0GEHKS4eawN_xjVKSLv-A&amp;ust=1504071811473959"/>
            <a:extLst>
              <a:ext uri="{FF2B5EF4-FFF2-40B4-BE49-F238E27FC236}">
                <a16:creationId xmlns:a16="http://schemas.microsoft.com/office/drawing/2014/main" id="{64D8B8C9-98A9-4F52-B593-3059B1CEC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44" y="3705892"/>
            <a:ext cx="5287784" cy="29479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2F6795-8888-4409-B781-88AC2B6C7EA6}"/>
              </a:ext>
            </a:extLst>
          </p:cNvPr>
          <p:cNvSpPr txBox="1"/>
          <p:nvPr/>
        </p:nvSpPr>
        <p:spPr>
          <a:xfrm>
            <a:off x="557644" y="1506879"/>
            <a:ext cx="4627579"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t>Probabilistic way of approach</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Likelihood of occurring of an instance can be predicted</a:t>
            </a:r>
          </a:p>
        </p:txBody>
      </p:sp>
    </p:spTree>
    <p:extLst>
      <p:ext uri="{BB962C8B-B14F-4D97-AF65-F5344CB8AC3E}">
        <p14:creationId xmlns:p14="http://schemas.microsoft.com/office/powerpoint/2010/main" val="353495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3409267"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a:t>Human Insight </a:t>
            </a:r>
            <a:r>
              <a:rPr lang="en-US" dirty="0"/>
              <a:t>Helps</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9" name="Picture 10" descr="Image result for human and computer">
            <a:hlinkClick r:id="rId4" invalidUrl="https://www.google.co.in/url?sa=i&amp;rct=j&amp;q=&amp;esrc=s&amp;source=images&amp;cd=&amp;ved=0ahUKEwjikMui9_nVAhUjR48KHbb2AqUQjRwIBw&amp;url=http%3A%2F%2Fblog.advaoptical.com%2F2017-predictions-of-a-futurist&amp;psig=AFQjCNEQQMRGIP1CIvA2tomaBT22lk1B_g&amp;ust=1504009502779557"/>
            <a:extLst>
              <a:ext uri="{FF2B5EF4-FFF2-40B4-BE49-F238E27FC236}">
                <a16:creationId xmlns:a16="http://schemas.microsoft.com/office/drawing/2014/main" id="{A0B6E287-4C22-4C10-A1EC-2037757D9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696" r="1" b="8862"/>
          <a:stretch/>
        </p:blipFill>
        <p:spPr bwMode="auto">
          <a:xfrm>
            <a:off x="557643" y="2527856"/>
            <a:ext cx="11357441" cy="3678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6FD55A5-A788-43BF-9421-827D4F52D0A2}"/>
              </a:ext>
            </a:extLst>
          </p:cNvPr>
          <p:cNvSpPr/>
          <p:nvPr/>
        </p:nvSpPr>
        <p:spPr>
          <a:xfrm>
            <a:off x="557643" y="1328516"/>
            <a:ext cx="11298126" cy="830997"/>
          </a:xfrm>
          <a:prstGeom prst="rect">
            <a:avLst/>
          </a:prstGeom>
        </p:spPr>
        <p:txBody>
          <a:bodyPr wrap="square">
            <a:spAutoFit/>
          </a:bodyPr>
          <a:lstStyle/>
          <a:p>
            <a:pPr marL="285750" indent="-285750">
              <a:buFont typeface="Arial" panose="020B0604020202020204" pitchFamily="34" charset="0"/>
              <a:buChar char="•"/>
            </a:pPr>
            <a:r>
              <a:rPr lang="en-US" sz="2400" dirty="0"/>
              <a:t>Human insight from someone with domain knowledge is a valuable resource to put a probabilistic model into the proper context</a:t>
            </a:r>
            <a:endParaRPr lang="en-IN" sz="2400" dirty="0"/>
          </a:p>
        </p:txBody>
      </p:sp>
    </p:spTree>
    <p:extLst>
      <p:ext uri="{BB962C8B-B14F-4D97-AF65-F5344CB8AC3E}">
        <p14:creationId xmlns:p14="http://schemas.microsoft.com/office/powerpoint/2010/main" val="182098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human and computer interaction">
            <a:extLst>
              <a:ext uri="{FF2B5EF4-FFF2-40B4-BE49-F238E27FC236}">
                <a16:creationId xmlns:a16="http://schemas.microsoft.com/office/drawing/2014/main" id="{815ACCD8-421F-4AE5-BB1E-0C5602033B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50"/>
          <a:stretch/>
        </p:blipFill>
        <p:spPr bwMode="auto">
          <a:xfrm>
            <a:off x="628305" y="2122714"/>
            <a:ext cx="10735021" cy="4735286"/>
          </a:xfrm>
          <a:prstGeom prst="rect">
            <a:avLst/>
          </a:prstGeom>
          <a:noFill/>
          <a:extLst>
            <a:ext uri="{909E8E84-426E-40DD-AFC4-6F175D3DCCD1}">
              <a14:hiddenFill xmlns:a14="http://schemas.microsoft.com/office/drawing/2010/main">
                <a:solidFill>
                  <a:srgbClr val="FFFFFF"/>
                </a:solidFill>
              </a14:hiddenFill>
            </a:ext>
          </a:extLst>
        </p:spPr>
      </p:pic>
      <p:sp>
        <p:nvSpPr>
          <p:cNvPr id="18433" name="TextBox 14"/>
          <p:cNvSpPr txBox="1">
            <a:spLocks noChangeArrowheads="1"/>
          </p:cNvSpPr>
          <p:nvPr/>
        </p:nvSpPr>
        <p:spPr bwMode="auto">
          <a:xfrm>
            <a:off x="557644" y="569590"/>
            <a:ext cx="1889107"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Interaction</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13</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Rectangle 1">
            <a:extLst>
              <a:ext uri="{FF2B5EF4-FFF2-40B4-BE49-F238E27FC236}">
                <a16:creationId xmlns:a16="http://schemas.microsoft.com/office/drawing/2014/main" id="{2297B76A-09DB-466C-B5C0-EC14E969889E}"/>
              </a:ext>
            </a:extLst>
          </p:cNvPr>
          <p:cNvSpPr/>
          <p:nvPr/>
        </p:nvSpPr>
        <p:spPr>
          <a:xfrm>
            <a:off x="557643" y="1406479"/>
            <a:ext cx="11133613" cy="707886"/>
          </a:xfrm>
          <a:prstGeom prst="rect">
            <a:avLst/>
          </a:prstGeom>
        </p:spPr>
        <p:txBody>
          <a:bodyPr wrap="square">
            <a:spAutoFit/>
          </a:bodyPr>
          <a:lstStyle/>
          <a:p>
            <a:r>
              <a:rPr lang="en-US" sz="2000" dirty="0"/>
              <a:t>First step in anomaly detection is using your model to discover what is normal also requires human insight to structure the model mathematically.</a:t>
            </a:r>
            <a:endParaRPr lang="en-IN" sz="2000" dirty="0"/>
          </a:p>
        </p:txBody>
      </p:sp>
    </p:spTree>
    <p:extLst>
      <p:ext uri="{BB962C8B-B14F-4D97-AF65-F5344CB8AC3E}">
        <p14:creationId xmlns:p14="http://schemas.microsoft.com/office/powerpoint/2010/main" val="340035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high confidence">
            <a:extLst>
              <a:ext uri="{FF2B5EF4-FFF2-40B4-BE49-F238E27FC236}">
                <a16:creationId xmlns:a16="http://schemas.microsoft.com/office/drawing/2014/main" id="{C26C8248-D9E7-40E5-B285-964F2E6E2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44" y="1854669"/>
            <a:ext cx="10854995" cy="4932763"/>
          </a:xfrm>
          <a:prstGeom prst="rect">
            <a:avLst/>
          </a:prstGeom>
        </p:spPr>
      </p:pic>
      <p:sp>
        <p:nvSpPr>
          <p:cNvPr id="18433" name="TextBox 14"/>
          <p:cNvSpPr txBox="1">
            <a:spLocks noChangeArrowheads="1"/>
          </p:cNvSpPr>
          <p:nvPr/>
        </p:nvSpPr>
        <p:spPr bwMode="auto">
          <a:xfrm>
            <a:off x="557644" y="569590"/>
            <a:ext cx="3049233"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Finding Anomalies</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14</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Rectangle 1">
            <a:extLst>
              <a:ext uri="{FF2B5EF4-FFF2-40B4-BE49-F238E27FC236}">
                <a16:creationId xmlns:a16="http://schemas.microsoft.com/office/drawing/2014/main" id="{C832AE43-56CD-45BC-8A26-48DD5352D32F}"/>
              </a:ext>
            </a:extLst>
          </p:cNvPr>
          <p:cNvSpPr/>
          <p:nvPr/>
        </p:nvSpPr>
        <p:spPr>
          <a:xfrm>
            <a:off x="557644" y="1275229"/>
            <a:ext cx="11879318" cy="707886"/>
          </a:xfrm>
          <a:prstGeom prst="rect">
            <a:avLst/>
          </a:prstGeom>
        </p:spPr>
        <p:txBody>
          <a:bodyPr wrap="square">
            <a:spAutoFit/>
          </a:bodyPr>
          <a:lstStyle/>
          <a:p>
            <a:pPr marL="342900" indent="-342900">
              <a:buFont typeface="Arial" panose="020B0604020202020204" pitchFamily="34" charset="0"/>
              <a:buChar char="•"/>
            </a:pPr>
            <a:r>
              <a:rPr lang="en-US" sz="2000" dirty="0"/>
              <a:t>Basis for anomaly detection is to establish what is normal and then compare new events to that pattern or model. </a:t>
            </a:r>
          </a:p>
        </p:txBody>
      </p:sp>
    </p:spTree>
    <p:extLst>
      <p:ext uri="{BB962C8B-B14F-4D97-AF65-F5344CB8AC3E}">
        <p14:creationId xmlns:p14="http://schemas.microsoft.com/office/powerpoint/2010/main" val="225430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object, antenna&#10;&#10;Description generated with very high confidence">
            <a:extLst>
              <a:ext uri="{FF2B5EF4-FFF2-40B4-BE49-F238E27FC236}">
                <a16:creationId xmlns:a16="http://schemas.microsoft.com/office/drawing/2014/main" id="{51A55051-A88B-4DCD-BCAD-1765CCCD0979}"/>
              </a:ext>
            </a:extLst>
          </p:cNvPr>
          <p:cNvPicPr>
            <a:picLocks noChangeAspect="1"/>
          </p:cNvPicPr>
          <p:nvPr/>
        </p:nvPicPr>
        <p:blipFill rotWithShape="1">
          <a:blip r:embed="rId3">
            <a:extLst>
              <a:ext uri="{28A0092B-C50C-407E-A947-70E740481C1C}">
                <a14:useLocalDpi xmlns:a14="http://schemas.microsoft.com/office/drawing/2010/main" val="0"/>
              </a:ext>
            </a:extLst>
          </a:blip>
          <a:srcRect t="1316"/>
          <a:stretch/>
        </p:blipFill>
        <p:spPr>
          <a:xfrm>
            <a:off x="813423" y="1874190"/>
            <a:ext cx="9852364" cy="4913242"/>
          </a:xfrm>
          <a:prstGeom prst="rect">
            <a:avLst/>
          </a:prstGeom>
        </p:spPr>
      </p:pic>
      <p:sp>
        <p:nvSpPr>
          <p:cNvPr id="18433" name="TextBox 14"/>
          <p:cNvSpPr txBox="1">
            <a:spLocks noChangeArrowheads="1"/>
          </p:cNvSpPr>
          <p:nvPr/>
        </p:nvSpPr>
        <p:spPr bwMode="auto">
          <a:xfrm>
            <a:off x="557644" y="569590"/>
            <a:ext cx="577677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T-digest for Automatic Thresholding</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15</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Rectangle 1">
            <a:extLst>
              <a:ext uri="{FF2B5EF4-FFF2-40B4-BE49-F238E27FC236}">
                <a16:creationId xmlns:a16="http://schemas.microsoft.com/office/drawing/2014/main" id="{FCB9230A-B71E-43CC-A3C2-E9CD7DECBDCF}"/>
              </a:ext>
            </a:extLst>
          </p:cNvPr>
          <p:cNvSpPr/>
          <p:nvPr/>
        </p:nvSpPr>
        <p:spPr>
          <a:xfrm>
            <a:off x="557643" y="1293963"/>
            <a:ext cx="11166871" cy="707886"/>
          </a:xfrm>
          <a:prstGeom prst="rect">
            <a:avLst/>
          </a:prstGeom>
        </p:spPr>
        <p:txBody>
          <a:bodyPr wrap="square">
            <a:spAutoFit/>
          </a:bodyPr>
          <a:lstStyle/>
          <a:p>
            <a:pPr marL="342900" indent="-342900">
              <a:buFont typeface="Arial" panose="020B0604020202020204" pitchFamily="34" charset="0"/>
              <a:buChar char="•"/>
            </a:pPr>
            <a:r>
              <a:rPr lang="en-IN" sz="2000" dirty="0"/>
              <a:t>whenever measurement exceeds a threshold that you have set, possibly for a certain amount of time, an alarm is sounded. </a:t>
            </a:r>
          </a:p>
        </p:txBody>
      </p:sp>
    </p:spTree>
    <p:extLst>
      <p:ext uri="{BB962C8B-B14F-4D97-AF65-F5344CB8AC3E}">
        <p14:creationId xmlns:p14="http://schemas.microsoft.com/office/powerpoint/2010/main" val="234055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5837A59-A9AC-452A-AE46-72E52317C18D}"/>
              </a:ext>
            </a:extLst>
          </p:cNvPr>
          <p:cNvSpPr/>
          <p:nvPr/>
        </p:nvSpPr>
        <p:spPr>
          <a:xfrm>
            <a:off x="6787925" y="3668118"/>
            <a:ext cx="2277586" cy="1635504"/>
          </a:xfrm>
          <a:prstGeom prst="round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E6BB3710-BB81-447C-B0BD-5B3138CB6CDF}"/>
              </a:ext>
            </a:extLst>
          </p:cNvPr>
          <p:cNvSpPr/>
          <p:nvPr/>
        </p:nvSpPr>
        <p:spPr>
          <a:xfrm>
            <a:off x="2114949" y="3671790"/>
            <a:ext cx="2395392" cy="1548827"/>
          </a:xfrm>
          <a:prstGeom prst="round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33" name="TextBox 14"/>
          <p:cNvSpPr txBox="1">
            <a:spLocks noChangeArrowheads="1"/>
          </p:cNvSpPr>
          <p:nvPr/>
        </p:nvSpPr>
        <p:spPr bwMode="auto">
          <a:xfrm>
            <a:off x="557644" y="569590"/>
            <a:ext cx="689785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pPr algn="ctr"/>
            <a:r>
              <a:rPr lang="en-IN" sz="3200" dirty="0"/>
              <a:t>Philosophy behind setting the Threshold</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a:solidFill>
                  <a:srgbClr val="FFFFFF"/>
                </a:solidFill>
                <a:latin typeface="Roboto Regular"/>
                <a:cs typeface="Roboto Regular"/>
              </a:rPr>
              <a:t>1</a:t>
            </a:r>
            <a:r>
              <a:rPr lang="en-US" sz="2160" dirty="0">
                <a:solidFill>
                  <a:srgbClr val="FFFFFF"/>
                </a:solidFill>
                <a:latin typeface="Roboto Regular"/>
                <a:cs typeface="Roboto Regular"/>
              </a:rPr>
              <a:t>6</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14" name="TextBox 13">
            <a:extLst>
              <a:ext uri="{FF2B5EF4-FFF2-40B4-BE49-F238E27FC236}">
                <a16:creationId xmlns:a16="http://schemas.microsoft.com/office/drawing/2014/main" id="{B3E825C3-835D-4C50-BE19-436A8E660C1E}"/>
              </a:ext>
            </a:extLst>
          </p:cNvPr>
          <p:cNvSpPr txBox="1"/>
          <p:nvPr/>
        </p:nvSpPr>
        <p:spPr>
          <a:xfrm>
            <a:off x="6880488" y="4008817"/>
            <a:ext cx="2092461" cy="954107"/>
          </a:xfrm>
          <a:prstGeom prst="rect">
            <a:avLst/>
          </a:prstGeom>
          <a:noFill/>
        </p:spPr>
        <p:txBody>
          <a:bodyPr wrap="square" rtlCol="0">
            <a:spAutoFit/>
          </a:bodyPr>
          <a:lstStyle/>
          <a:p>
            <a:pPr algn="ctr"/>
            <a:r>
              <a:rPr lang="en-IN" sz="2800" dirty="0"/>
              <a:t>Budget Driven</a:t>
            </a:r>
          </a:p>
        </p:txBody>
      </p:sp>
      <p:sp>
        <p:nvSpPr>
          <p:cNvPr id="19" name="Minus Sign 18">
            <a:extLst>
              <a:ext uri="{FF2B5EF4-FFF2-40B4-BE49-F238E27FC236}">
                <a16:creationId xmlns:a16="http://schemas.microsoft.com/office/drawing/2014/main" id="{897BDD47-B1D1-4807-A945-AC566599CEC3}"/>
              </a:ext>
            </a:extLst>
          </p:cNvPr>
          <p:cNvSpPr/>
          <p:nvPr/>
        </p:nvSpPr>
        <p:spPr>
          <a:xfrm rot="16200000">
            <a:off x="7128065" y="3054773"/>
            <a:ext cx="1423357" cy="17395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650F693-9D5B-4DEA-8C85-42623B2FA378}"/>
              </a:ext>
            </a:extLst>
          </p:cNvPr>
          <p:cNvSpPr txBox="1"/>
          <p:nvPr/>
        </p:nvSpPr>
        <p:spPr>
          <a:xfrm>
            <a:off x="2928324" y="1838116"/>
            <a:ext cx="5862258" cy="523220"/>
          </a:xfrm>
          <a:prstGeom prst="rect">
            <a:avLst/>
          </a:prstGeom>
          <a:noFill/>
          <a:ln>
            <a:solidFill>
              <a:schemeClr val="bg2">
                <a:lumMod val="10000"/>
              </a:schemeClr>
            </a:solidFill>
          </a:ln>
        </p:spPr>
        <p:txBody>
          <a:bodyPr wrap="square" rtlCol="0">
            <a:spAutoFit/>
          </a:bodyPr>
          <a:lstStyle/>
          <a:p>
            <a:pPr algn="ctr"/>
            <a:r>
              <a:rPr lang="en-IN" sz="2800" b="1" dirty="0">
                <a:solidFill>
                  <a:schemeClr val="accent4">
                    <a:lumMod val="75000"/>
                  </a:schemeClr>
                </a:solidFill>
              </a:rPr>
              <a:t>Two Strategies for Anomaly Detection</a:t>
            </a:r>
          </a:p>
        </p:txBody>
      </p:sp>
      <p:sp>
        <p:nvSpPr>
          <p:cNvPr id="26" name="Minus Sign 25">
            <a:extLst>
              <a:ext uri="{FF2B5EF4-FFF2-40B4-BE49-F238E27FC236}">
                <a16:creationId xmlns:a16="http://schemas.microsoft.com/office/drawing/2014/main" id="{073CE36A-38CE-4DB0-A84F-61A927BBB065}"/>
              </a:ext>
            </a:extLst>
          </p:cNvPr>
          <p:cNvSpPr/>
          <p:nvPr/>
        </p:nvSpPr>
        <p:spPr>
          <a:xfrm>
            <a:off x="2255147" y="2516726"/>
            <a:ext cx="6462508" cy="20806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Minus Sign 26">
            <a:extLst>
              <a:ext uri="{FF2B5EF4-FFF2-40B4-BE49-F238E27FC236}">
                <a16:creationId xmlns:a16="http://schemas.microsoft.com/office/drawing/2014/main" id="{0DE72730-B151-4559-A7CF-3D8E886C5BAF}"/>
              </a:ext>
            </a:extLst>
          </p:cNvPr>
          <p:cNvSpPr/>
          <p:nvPr/>
        </p:nvSpPr>
        <p:spPr>
          <a:xfrm rot="16200000">
            <a:off x="2381628" y="3037457"/>
            <a:ext cx="1452424" cy="1795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Minus Sign 28">
            <a:extLst>
              <a:ext uri="{FF2B5EF4-FFF2-40B4-BE49-F238E27FC236}">
                <a16:creationId xmlns:a16="http://schemas.microsoft.com/office/drawing/2014/main" id="{DD02825D-8B6F-4292-9DC4-AB91A9B62220}"/>
              </a:ext>
            </a:extLst>
          </p:cNvPr>
          <p:cNvSpPr/>
          <p:nvPr/>
        </p:nvSpPr>
        <p:spPr>
          <a:xfrm rot="16200000">
            <a:off x="5047081" y="2410467"/>
            <a:ext cx="352696" cy="1669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BDF8167F-8A18-44E2-A055-24BC81F3C189}"/>
              </a:ext>
            </a:extLst>
          </p:cNvPr>
          <p:cNvSpPr txBox="1"/>
          <p:nvPr/>
        </p:nvSpPr>
        <p:spPr>
          <a:xfrm>
            <a:off x="2928325" y="1838116"/>
            <a:ext cx="5862258" cy="523220"/>
          </a:xfrm>
          <a:prstGeom prst="rect">
            <a:avLst/>
          </a:prstGeom>
          <a:noFill/>
          <a:ln>
            <a:solidFill>
              <a:schemeClr val="bg2">
                <a:lumMod val="10000"/>
              </a:schemeClr>
            </a:solidFill>
          </a:ln>
        </p:spPr>
        <p:txBody>
          <a:bodyPr wrap="square" rtlCol="0">
            <a:spAutoFit/>
          </a:bodyPr>
          <a:lstStyle/>
          <a:p>
            <a:pPr algn="ctr"/>
            <a:r>
              <a:rPr lang="en-IN" sz="2800" b="1" dirty="0">
                <a:solidFill>
                  <a:schemeClr val="accent4">
                    <a:lumMod val="75000"/>
                  </a:schemeClr>
                </a:solidFill>
              </a:rPr>
              <a:t>Two Strategies for Anomaly Detection</a:t>
            </a:r>
          </a:p>
        </p:txBody>
      </p:sp>
      <p:sp>
        <p:nvSpPr>
          <p:cNvPr id="33" name="Minus Sign 32">
            <a:extLst>
              <a:ext uri="{FF2B5EF4-FFF2-40B4-BE49-F238E27FC236}">
                <a16:creationId xmlns:a16="http://schemas.microsoft.com/office/drawing/2014/main" id="{E005558F-94E4-4CBB-9B18-B7602A792D72}"/>
              </a:ext>
            </a:extLst>
          </p:cNvPr>
          <p:cNvSpPr/>
          <p:nvPr/>
        </p:nvSpPr>
        <p:spPr>
          <a:xfrm>
            <a:off x="2255148" y="2516726"/>
            <a:ext cx="6462508" cy="20806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Minus Sign 33">
            <a:extLst>
              <a:ext uri="{FF2B5EF4-FFF2-40B4-BE49-F238E27FC236}">
                <a16:creationId xmlns:a16="http://schemas.microsoft.com/office/drawing/2014/main" id="{5D1DBB18-BDE8-4E5D-A34A-D121F7B396BF}"/>
              </a:ext>
            </a:extLst>
          </p:cNvPr>
          <p:cNvSpPr/>
          <p:nvPr/>
        </p:nvSpPr>
        <p:spPr>
          <a:xfrm rot="16200000">
            <a:off x="2381629" y="3037457"/>
            <a:ext cx="1452424" cy="1795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Minus Sign 34">
            <a:extLst>
              <a:ext uri="{FF2B5EF4-FFF2-40B4-BE49-F238E27FC236}">
                <a16:creationId xmlns:a16="http://schemas.microsoft.com/office/drawing/2014/main" id="{6775D662-1662-494A-A400-5DAB8D15AE2F}"/>
              </a:ext>
            </a:extLst>
          </p:cNvPr>
          <p:cNvSpPr/>
          <p:nvPr/>
        </p:nvSpPr>
        <p:spPr>
          <a:xfrm rot="16200000">
            <a:off x="5047082" y="2410467"/>
            <a:ext cx="352696" cy="1669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Minus Sign 35">
            <a:extLst>
              <a:ext uri="{FF2B5EF4-FFF2-40B4-BE49-F238E27FC236}">
                <a16:creationId xmlns:a16="http://schemas.microsoft.com/office/drawing/2014/main" id="{DB52965C-17AB-4EE6-A82F-1385D608E40F}"/>
              </a:ext>
            </a:extLst>
          </p:cNvPr>
          <p:cNvSpPr/>
          <p:nvPr/>
        </p:nvSpPr>
        <p:spPr>
          <a:xfrm rot="16200000">
            <a:off x="7128067" y="3054773"/>
            <a:ext cx="1423357" cy="17395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CD1B312D-57B1-4CF0-B6EA-99A4798E5132}"/>
              </a:ext>
            </a:extLst>
          </p:cNvPr>
          <p:cNvSpPr txBox="1"/>
          <p:nvPr/>
        </p:nvSpPr>
        <p:spPr>
          <a:xfrm>
            <a:off x="2928326" y="1838116"/>
            <a:ext cx="5862258" cy="523220"/>
          </a:xfrm>
          <a:prstGeom prst="rect">
            <a:avLst/>
          </a:prstGeom>
          <a:noFill/>
          <a:ln>
            <a:solidFill>
              <a:schemeClr val="bg2">
                <a:lumMod val="10000"/>
              </a:schemeClr>
            </a:solidFill>
          </a:ln>
        </p:spPr>
        <p:txBody>
          <a:bodyPr wrap="square" rtlCol="0">
            <a:spAutoFit/>
          </a:bodyPr>
          <a:lstStyle/>
          <a:p>
            <a:pPr algn="ctr"/>
            <a:r>
              <a:rPr lang="en-IN" sz="2800" b="1" dirty="0">
                <a:solidFill>
                  <a:schemeClr val="accent4">
                    <a:lumMod val="75000"/>
                  </a:schemeClr>
                </a:solidFill>
              </a:rPr>
              <a:t>Two Strategies for Anomaly Detection</a:t>
            </a:r>
          </a:p>
        </p:txBody>
      </p:sp>
      <p:sp>
        <p:nvSpPr>
          <p:cNvPr id="39" name="TextBox 38">
            <a:extLst>
              <a:ext uri="{FF2B5EF4-FFF2-40B4-BE49-F238E27FC236}">
                <a16:creationId xmlns:a16="http://schemas.microsoft.com/office/drawing/2014/main" id="{2093D728-C8BC-42C8-9CC1-53DC269A3A50}"/>
              </a:ext>
            </a:extLst>
          </p:cNvPr>
          <p:cNvSpPr txBox="1"/>
          <p:nvPr/>
        </p:nvSpPr>
        <p:spPr>
          <a:xfrm>
            <a:off x="2250963" y="3969151"/>
            <a:ext cx="2092461" cy="954107"/>
          </a:xfrm>
          <a:prstGeom prst="rect">
            <a:avLst/>
          </a:prstGeom>
          <a:noFill/>
        </p:spPr>
        <p:txBody>
          <a:bodyPr wrap="square" rtlCol="0">
            <a:spAutoFit/>
          </a:bodyPr>
          <a:lstStyle/>
          <a:p>
            <a:pPr algn="ctr"/>
            <a:r>
              <a:rPr lang="en-IN" sz="2800" dirty="0"/>
              <a:t>Anomaly Driven</a:t>
            </a:r>
          </a:p>
        </p:txBody>
      </p:sp>
      <p:sp>
        <p:nvSpPr>
          <p:cNvPr id="40" name="Minus Sign 39">
            <a:extLst>
              <a:ext uri="{FF2B5EF4-FFF2-40B4-BE49-F238E27FC236}">
                <a16:creationId xmlns:a16="http://schemas.microsoft.com/office/drawing/2014/main" id="{59E68876-073E-4490-A50D-DD58755C79FA}"/>
              </a:ext>
            </a:extLst>
          </p:cNvPr>
          <p:cNvSpPr/>
          <p:nvPr/>
        </p:nvSpPr>
        <p:spPr>
          <a:xfrm>
            <a:off x="2255149" y="2516726"/>
            <a:ext cx="6462508" cy="20806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Minus Sign 40">
            <a:extLst>
              <a:ext uri="{FF2B5EF4-FFF2-40B4-BE49-F238E27FC236}">
                <a16:creationId xmlns:a16="http://schemas.microsoft.com/office/drawing/2014/main" id="{9A7A8F5A-6065-43E8-B428-FE0468C378E7}"/>
              </a:ext>
            </a:extLst>
          </p:cNvPr>
          <p:cNvSpPr/>
          <p:nvPr/>
        </p:nvSpPr>
        <p:spPr>
          <a:xfrm rot="16200000">
            <a:off x="2381630" y="3037457"/>
            <a:ext cx="1452424" cy="1795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Minus Sign 41">
            <a:extLst>
              <a:ext uri="{FF2B5EF4-FFF2-40B4-BE49-F238E27FC236}">
                <a16:creationId xmlns:a16="http://schemas.microsoft.com/office/drawing/2014/main" id="{421E4FC6-5999-43B7-9DD4-5D3B1A6F727D}"/>
              </a:ext>
            </a:extLst>
          </p:cNvPr>
          <p:cNvSpPr/>
          <p:nvPr/>
        </p:nvSpPr>
        <p:spPr>
          <a:xfrm rot="16200000">
            <a:off x="5047083" y="2410467"/>
            <a:ext cx="352696" cy="1669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238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50365"/>
            <a:ext cx="326089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Extreme Quantiles</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17</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2B49A954-8528-4E33-A2DB-25D335D0548F}"/>
              </a:ext>
            </a:extLst>
          </p:cNvPr>
          <p:cNvSpPr txBox="1"/>
          <p:nvPr/>
        </p:nvSpPr>
        <p:spPr>
          <a:xfrm>
            <a:off x="557644" y="2270279"/>
            <a:ext cx="1402454" cy="954107"/>
          </a:xfrm>
          <a:prstGeom prst="rect">
            <a:avLst/>
          </a:prstGeom>
          <a:noFill/>
        </p:spPr>
        <p:txBody>
          <a:bodyPr wrap="square" rtlCol="0">
            <a:spAutoFit/>
          </a:bodyPr>
          <a:lstStyle/>
          <a:p>
            <a:pPr algn="ctr"/>
            <a:r>
              <a:rPr lang="en-IN" sz="2800" dirty="0"/>
              <a:t>Input </a:t>
            </a:r>
          </a:p>
          <a:p>
            <a:pPr algn="ctr"/>
            <a:r>
              <a:rPr lang="en-IN" sz="2800" dirty="0"/>
              <a:t>Signal</a:t>
            </a:r>
          </a:p>
        </p:txBody>
      </p:sp>
      <p:cxnSp>
        <p:nvCxnSpPr>
          <p:cNvPr id="5" name="Straight Arrow Connector 4">
            <a:extLst>
              <a:ext uri="{FF2B5EF4-FFF2-40B4-BE49-F238E27FC236}">
                <a16:creationId xmlns:a16="http://schemas.microsoft.com/office/drawing/2014/main" id="{27D2269B-9CE3-4B58-8FB2-E24551DB9687}"/>
              </a:ext>
            </a:extLst>
          </p:cNvPr>
          <p:cNvCxnSpPr>
            <a:cxnSpLocks/>
          </p:cNvCxnSpPr>
          <p:nvPr/>
        </p:nvCxnSpPr>
        <p:spPr>
          <a:xfrm>
            <a:off x="1733433" y="2737590"/>
            <a:ext cx="5828599" cy="974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5FE3BE6-D7D3-47E7-A8BF-314ABAC5E3BE}"/>
              </a:ext>
            </a:extLst>
          </p:cNvPr>
          <p:cNvCxnSpPr>
            <a:cxnSpLocks/>
          </p:cNvCxnSpPr>
          <p:nvPr/>
        </p:nvCxnSpPr>
        <p:spPr>
          <a:xfrm>
            <a:off x="2564621" y="4892694"/>
            <a:ext cx="115468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9D4CF25-F9FF-409C-A192-B0926CFA470C}"/>
              </a:ext>
            </a:extLst>
          </p:cNvPr>
          <p:cNvCxnSpPr>
            <a:cxnSpLocks/>
          </p:cNvCxnSpPr>
          <p:nvPr/>
        </p:nvCxnSpPr>
        <p:spPr>
          <a:xfrm flipH="1">
            <a:off x="2558076" y="2747332"/>
            <a:ext cx="6545" cy="216686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FFA959B-13A6-4001-B101-E45629C506CE}"/>
              </a:ext>
            </a:extLst>
          </p:cNvPr>
          <p:cNvSpPr txBox="1"/>
          <p:nvPr/>
        </p:nvSpPr>
        <p:spPr>
          <a:xfrm>
            <a:off x="3725853" y="4320951"/>
            <a:ext cx="2423441" cy="1384995"/>
          </a:xfrm>
          <a:prstGeom prst="rect">
            <a:avLst/>
          </a:prstGeom>
          <a:noFill/>
          <a:ln>
            <a:solidFill>
              <a:schemeClr val="tx1">
                <a:lumMod val="95000"/>
                <a:lumOff val="5000"/>
              </a:schemeClr>
            </a:solidFill>
          </a:ln>
          <a:effectLst>
            <a:outerShdw blurRad="63500" sx="102000" sy="102000" algn="ctr" rotWithShape="0">
              <a:prstClr val="black">
                <a:alpha val="40000"/>
              </a:prstClr>
            </a:outerShdw>
          </a:effectLst>
        </p:spPr>
        <p:txBody>
          <a:bodyPr wrap="square" rtlCol="0">
            <a:spAutoFit/>
          </a:bodyPr>
          <a:lstStyle/>
          <a:p>
            <a:pPr algn="ctr"/>
            <a:endParaRPr lang="en-IN" sz="2800" b="1" dirty="0"/>
          </a:p>
          <a:p>
            <a:pPr algn="ctr"/>
            <a:r>
              <a:rPr lang="en-IN" sz="2800" b="1" dirty="0"/>
              <a:t>t-digest</a:t>
            </a:r>
          </a:p>
          <a:p>
            <a:pPr algn="ctr"/>
            <a:endParaRPr lang="en-IN" sz="2800" b="1" dirty="0"/>
          </a:p>
        </p:txBody>
      </p:sp>
      <p:cxnSp>
        <p:nvCxnSpPr>
          <p:cNvPr id="57" name="Straight Arrow Connector 56">
            <a:extLst>
              <a:ext uri="{FF2B5EF4-FFF2-40B4-BE49-F238E27FC236}">
                <a16:creationId xmlns:a16="http://schemas.microsoft.com/office/drawing/2014/main" id="{9B5B2EBA-1FB2-49EA-89C8-F444C1145C25}"/>
              </a:ext>
            </a:extLst>
          </p:cNvPr>
          <p:cNvCxnSpPr>
            <a:cxnSpLocks/>
          </p:cNvCxnSpPr>
          <p:nvPr/>
        </p:nvCxnSpPr>
        <p:spPr>
          <a:xfrm flipV="1">
            <a:off x="8330576" y="3617398"/>
            <a:ext cx="1" cy="129680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339C85-2382-42DE-93F5-DC20FD5C27E5}"/>
              </a:ext>
            </a:extLst>
          </p:cNvPr>
          <p:cNvCxnSpPr>
            <a:cxnSpLocks/>
          </p:cNvCxnSpPr>
          <p:nvPr/>
        </p:nvCxnSpPr>
        <p:spPr>
          <a:xfrm>
            <a:off x="6155839" y="4892694"/>
            <a:ext cx="2174738" cy="2150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436" name="Oval 18435">
            <a:extLst>
              <a:ext uri="{FF2B5EF4-FFF2-40B4-BE49-F238E27FC236}">
                <a16:creationId xmlns:a16="http://schemas.microsoft.com/office/drawing/2014/main" id="{D8D82DF1-CA08-446D-ABE0-83890C2A5A8E}"/>
              </a:ext>
            </a:extLst>
          </p:cNvPr>
          <p:cNvSpPr/>
          <p:nvPr/>
        </p:nvSpPr>
        <p:spPr>
          <a:xfrm>
            <a:off x="7562032" y="2114901"/>
            <a:ext cx="1800751" cy="1502497"/>
          </a:xfrm>
          <a:prstGeom prst="ellipse">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38" name="TextBox 18437">
            <a:extLst>
              <a:ext uri="{FF2B5EF4-FFF2-40B4-BE49-F238E27FC236}">
                <a16:creationId xmlns:a16="http://schemas.microsoft.com/office/drawing/2014/main" id="{BBF1FE23-2015-4CA6-96BF-82FFB78C33D3}"/>
              </a:ext>
            </a:extLst>
          </p:cNvPr>
          <p:cNvSpPr txBox="1"/>
          <p:nvPr/>
        </p:nvSpPr>
        <p:spPr>
          <a:xfrm>
            <a:off x="7870572" y="2604540"/>
            <a:ext cx="1086032" cy="523220"/>
          </a:xfrm>
          <a:prstGeom prst="rect">
            <a:avLst/>
          </a:prstGeom>
          <a:noFill/>
        </p:spPr>
        <p:txBody>
          <a:bodyPr wrap="square" rtlCol="0">
            <a:spAutoFit/>
          </a:bodyPr>
          <a:lstStyle/>
          <a:p>
            <a:r>
              <a:rPr lang="en-IN" sz="2800" dirty="0">
                <a:latin typeface="Adobe Garamond Pro" panose="02020502060506020403" pitchFamily="18" charset="0"/>
              </a:rPr>
              <a:t>x &gt; h?</a:t>
            </a:r>
          </a:p>
        </p:txBody>
      </p:sp>
      <p:sp>
        <p:nvSpPr>
          <p:cNvPr id="71" name="TextBox 70">
            <a:extLst>
              <a:ext uri="{FF2B5EF4-FFF2-40B4-BE49-F238E27FC236}">
                <a16:creationId xmlns:a16="http://schemas.microsoft.com/office/drawing/2014/main" id="{B352D921-05A3-446A-A19F-B01281427FF4}"/>
              </a:ext>
            </a:extLst>
          </p:cNvPr>
          <p:cNvSpPr txBox="1"/>
          <p:nvPr/>
        </p:nvSpPr>
        <p:spPr>
          <a:xfrm>
            <a:off x="7327556" y="1980715"/>
            <a:ext cx="1086032" cy="523220"/>
          </a:xfrm>
          <a:prstGeom prst="rect">
            <a:avLst/>
          </a:prstGeom>
          <a:noFill/>
        </p:spPr>
        <p:txBody>
          <a:bodyPr wrap="square" rtlCol="0">
            <a:spAutoFit/>
          </a:bodyPr>
          <a:lstStyle/>
          <a:p>
            <a:r>
              <a:rPr lang="en-IN" sz="2800" dirty="0">
                <a:latin typeface="Adobe Garamond Pro" panose="02020502060506020403" pitchFamily="18" charset="0"/>
              </a:rPr>
              <a:t>x </a:t>
            </a:r>
          </a:p>
        </p:txBody>
      </p:sp>
      <p:sp>
        <p:nvSpPr>
          <p:cNvPr id="72" name="TextBox 71">
            <a:extLst>
              <a:ext uri="{FF2B5EF4-FFF2-40B4-BE49-F238E27FC236}">
                <a16:creationId xmlns:a16="http://schemas.microsoft.com/office/drawing/2014/main" id="{11864BBE-065D-44FB-886C-7785FE677AD8}"/>
              </a:ext>
            </a:extLst>
          </p:cNvPr>
          <p:cNvSpPr txBox="1"/>
          <p:nvPr/>
        </p:nvSpPr>
        <p:spPr>
          <a:xfrm>
            <a:off x="8663627" y="3569155"/>
            <a:ext cx="1086032" cy="523220"/>
          </a:xfrm>
          <a:prstGeom prst="rect">
            <a:avLst/>
          </a:prstGeom>
          <a:noFill/>
        </p:spPr>
        <p:txBody>
          <a:bodyPr wrap="square" rtlCol="0">
            <a:spAutoFit/>
          </a:bodyPr>
          <a:lstStyle/>
          <a:p>
            <a:r>
              <a:rPr lang="en-IN" sz="2800" dirty="0">
                <a:latin typeface="Adobe Garamond Pro" panose="02020502060506020403" pitchFamily="18" charset="0"/>
              </a:rPr>
              <a:t>h</a:t>
            </a:r>
          </a:p>
        </p:txBody>
      </p:sp>
      <p:cxnSp>
        <p:nvCxnSpPr>
          <p:cNvPr id="73" name="Straight Arrow Connector 72">
            <a:extLst>
              <a:ext uri="{FF2B5EF4-FFF2-40B4-BE49-F238E27FC236}">
                <a16:creationId xmlns:a16="http://schemas.microsoft.com/office/drawing/2014/main" id="{7AAEF8FB-3D68-43DC-B937-A52236AE6BD3}"/>
              </a:ext>
            </a:extLst>
          </p:cNvPr>
          <p:cNvCxnSpPr>
            <a:cxnSpLocks/>
          </p:cNvCxnSpPr>
          <p:nvPr/>
        </p:nvCxnSpPr>
        <p:spPr>
          <a:xfrm>
            <a:off x="9362783" y="2802904"/>
            <a:ext cx="2325470"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623E8AF-3024-4E0F-9B09-242C838408AC}"/>
              </a:ext>
            </a:extLst>
          </p:cNvPr>
          <p:cNvSpPr txBox="1"/>
          <p:nvPr/>
        </p:nvSpPr>
        <p:spPr>
          <a:xfrm>
            <a:off x="6317255" y="4903446"/>
            <a:ext cx="2006775" cy="523220"/>
          </a:xfrm>
          <a:prstGeom prst="rect">
            <a:avLst/>
          </a:prstGeom>
          <a:noFill/>
        </p:spPr>
        <p:txBody>
          <a:bodyPr wrap="square" rtlCol="0">
            <a:spAutoFit/>
          </a:bodyPr>
          <a:lstStyle/>
          <a:p>
            <a:r>
              <a:rPr lang="en-IN" sz="2800" dirty="0">
                <a:latin typeface="Adobe Garamond Pro" panose="02020502060506020403" pitchFamily="18" charset="0"/>
              </a:rPr>
              <a:t>99.97%~</a:t>
            </a:r>
            <a:r>
              <a:rPr lang="en-IN" sz="2800" dirty="0" err="1">
                <a:latin typeface="Adobe Garamond Pro" panose="02020502060506020403" pitchFamily="18" charset="0"/>
              </a:rPr>
              <a:t>ile</a:t>
            </a:r>
            <a:endParaRPr lang="en-IN" sz="2800" dirty="0">
              <a:latin typeface="Adobe Garamond Pro" panose="02020502060506020403" pitchFamily="18" charset="0"/>
            </a:endParaRPr>
          </a:p>
        </p:txBody>
      </p:sp>
    </p:spTree>
    <p:extLst>
      <p:ext uri="{BB962C8B-B14F-4D97-AF65-F5344CB8AC3E}">
        <p14:creationId xmlns:p14="http://schemas.microsoft.com/office/powerpoint/2010/main" val="107178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50365"/>
            <a:ext cx="515981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Issues with Simple Thresholds</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18</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21" name="Picture 20" descr="A close up of a logo&#10;&#10;Description generated with high confidence">
            <a:extLst>
              <a:ext uri="{FF2B5EF4-FFF2-40B4-BE49-F238E27FC236}">
                <a16:creationId xmlns:a16="http://schemas.microsoft.com/office/drawing/2014/main" id="{81527284-7D37-48E7-84C0-1F35134F6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7514" y="1571653"/>
            <a:ext cx="8137571" cy="4638414"/>
          </a:xfrm>
          <a:prstGeom prst="rect">
            <a:avLst/>
          </a:prstGeom>
        </p:spPr>
      </p:pic>
      <p:sp>
        <p:nvSpPr>
          <p:cNvPr id="3" name="Rectangle 2">
            <a:extLst>
              <a:ext uri="{FF2B5EF4-FFF2-40B4-BE49-F238E27FC236}">
                <a16:creationId xmlns:a16="http://schemas.microsoft.com/office/drawing/2014/main" id="{F49D84EC-574D-4282-AF63-BDA35BEC3C39}"/>
              </a:ext>
            </a:extLst>
          </p:cNvPr>
          <p:cNvSpPr/>
          <p:nvPr/>
        </p:nvSpPr>
        <p:spPr>
          <a:xfrm>
            <a:off x="557644" y="1571653"/>
            <a:ext cx="3285080" cy="2585323"/>
          </a:xfrm>
          <a:prstGeom prst="rect">
            <a:avLst/>
          </a:prstGeom>
        </p:spPr>
        <p:txBody>
          <a:bodyPr wrap="square">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With any kind of simple threshold detector, the anomaly at A in Figure will be detected easily, but the anomaly at B will not, even though they are both much larger than the noise level.</a:t>
            </a:r>
          </a:p>
        </p:txBody>
      </p:sp>
    </p:spTree>
    <p:extLst>
      <p:ext uri="{BB962C8B-B14F-4D97-AF65-F5344CB8AC3E}">
        <p14:creationId xmlns:p14="http://schemas.microsoft.com/office/powerpoint/2010/main" val="73201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1539204"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Agenda</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graphicFrame>
        <p:nvGraphicFramePr>
          <p:cNvPr id="3" name="Diagram 2">
            <a:extLst>
              <a:ext uri="{FF2B5EF4-FFF2-40B4-BE49-F238E27FC236}">
                <a16:creationId xmlns:a16="http://schemas.microsoft.com/office/drawing/2014/main" id="{848710F9-6D04-4895-92A1-D4125B351C94}"/>
              </a:ext>
            </a:extLst>
          </p:cNvPr>
          <p:cNvGraphicFramePr/>
          <p:nvPr>
            <p:extLst>
              <p:ext uri="{D42A27DB-BD31-4B8C-83A1-F6EECF244321}">
                <p14:modId xmlns:p14="http://schemas.microsoft.com/office/powerpoint/2010/main" val="1993822177"/>
              </p:ext>
            </p:extLst>
          </p:nvPr>
        </p:nvGraphicFramePr>
        <p:xfrm>
          <a:off x="1900254" y="1357629"/>
          <a:ext cx="8163170" cy="4609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489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50365"/>
            <a:ext cx="3877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Windows and Clusters</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19</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8" name="Picture 2" descr="Related image">
            <a:hlinkClick r:id="rId4" invalidUrl="https://www.google.co.in/url?sa=i&amp;rct=j&amp;q=&amp;esrc=s&amp;source=images&amp;cd=&amp;ved=0ahUKEwiW77KF7vvVAhUFv48KHTiuB5kQjRwIBw&amp;url=https%3A%2F%2Flinustechtips.com%2Fmain%2Ftopic%2F863-wargames-wopr-case%2F%3Fpage%3D2&amp;psig=AFQjCNGHX1io9Hrd7IdRA6IA0FbIoAsYcQ&amp;ust=1504075964056880"/>
            <a:extLst>
              <a:ext uri="{FF2B5EF4-FFF2-40B4-BE49-F238E27FC236}">
                <a16:creationId xmlns:a16="http://schemas.microsoft.com/office/drawing/2014/main" id="{C920732A-24D6-457D-9194-70936C1AAC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34" r="7236" b="-1"/>
          <a:stretch/>
        </p:blipFill>
        <p:spPr bwMode="auto">
          <a:xfrm>
            <a:off x="6155882" y="12480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pic>
        <p:nvPicPr>
          <p:cNvPr id="9" name="Content Placeholder 4" descr="A close up of a map&#10;&#10;Description generated with high confidence">
            <a:extLst>
              <a:ext uri="{FF2B5EF4-FFF2-40B4-BE49-F238E27FC236}">
                <a16:creationId xmlns:a16="http://schemas.microsoft.com/office/drawing/2014/main" id="{897CA589-C8B5-4EA7-B67F-9B775D512F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644" y="2709421"/>
            <a:ext cx="6015513" cy="3599939"/>
          </a:xfrm>
          <a:prstGeom prst="rect">
            <a:avLst/>
          </a:prstGeom>
        </p:spPr>
      </p:pic>
      <p:sp>
        <p:nvSpPr>
          <p:cNvPr id="2" name="Rectangle 1">
            <a:extLst>
              <a:ext uri="{FF2B5EF4-FFF2-40B4-BE49-F238E27FC236}">
                <a16:creationId xmlns:a16="http://schemas.microsoft.com/office/drawing/2014/main" id="{61461EDE-04E4-45E5-A0E4-79D81B832D40}"/>
              </a:ext>
            </a:extLst>
          </p:cNvPr>
          <p:cNvSpPr/>
          <p:nvPr/>
        </p:nvSpPr>
        <p:spPr>
          <a:xfrm>
            <a:off x="477157" y="1456279"/>
            <a:ext cx="6096000" cy="646331"/>
          </a:xfrm>
          <a:prstGeom prst="rect">
            <a:avLst/>
          </a:prstGeom>
        </p:spPr>
        <p:txBody>
          <a:bodyPr>
            <a:spAutoFit/>
          </a:bodyPr>
          <a:lstStyle/>
          <a:p>
            <a:r>
              <a:rPr lang="en-US" dirty="0"/>
              <a:t>An EKG signal is comprised of components that are complex but highly repetitive.</a:t>
            </a:r>
            <a:endParaRPr lang="en-IN" dirty="0"/>
          </a:p>
        </p:txBody>
      </p:sp>
    </p:spTree>
    <p:extLst>
      <p:ext uri="{BB962C8B-B14F-4D97-AF65-F5344CB8AC3E}">
        <p14:creationId xmlns:p14="http://schemas.microsoft.com/office/powerpoint/2010/main" val="27501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50365"/>
            <a:ext cx="38776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Windows and Clusters</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5"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a:solidFill>
                  <a:srgbClr val="FFFFFF"/>
                </a:solidFill>
                <a:latin typeface="Roboto Regular"/>
                <a:cs typeface="Roboto Regular"/>
              </a:rPr>
              <a:t>20</a:t>
            </a:r>
            <a:endParaRPr lang="en-US" sz="2160" dirty="0">
              <a:solidFill>
                <a:srgbClr val="FFFFFF"/>
              </a:solidFill>
              <a:latin typeface="Roboto Regular"/>
              <a:cs typeface="Roboto Regular"/>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10" name="Picture 9" descr="A close up of text on a white background&#10;&#10;Description generated with high confidence">
            <a:extLst>
              <a:ext uri="{FF2B5EF4-FFF2-40B4-BE49-F238E27FC236}">
                <a16:creationId xmlns:a16="http://schemas.microsoft.com/office/drawing/2014/main" id="{0D09D92E-7F96-428A-95BD-C2915A9F8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178" y="1655140"/>
            <a:ext cx="5659907" cy="4004383"/>
          </a:xfrm>
          <a:prstGeom prst="rect">
            <a:avLst/>
          </a:prstGeom>
        </p:spPr>
      </p:pic>
      <p:pic>
        <p:nvPicPr>
          <p:cNvPr id="11" name="Content Placeholder 4" descr="A screenshot of a social media post&#10;&#10;Description generated with very high confidence">
            <a:extLst>
              <a:ext uri="{FF2B5EF4-FFF2-40B4-BE49-F238E27FC236}">
                <a16:creationId xmlns:a16="http://schemas.microsoft.com/office/drawing/2014/main" id="{23727AD5-7165-4CA3-AD0E-BC3DBAA0F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3" y="1719915"/>
            <a:ext cx="5455917" cy="3832782"/>
          </a:xfrm>
          <a:prstGeom prst="rect">
            <a:avLst/>
          </a:prstGeom>
        </p:spPr>
      </p:pic>
    </p:spTree>
    <p:extLst>
      <p:ext uri="{BB962C8B-B14F-4D97-AF65-F5344CB8AC3E}">
        <p14:creationId xmlns:p14="http://schemas.microsoft.com/office/powerpoint/2010/main" val="185101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E03AFAFB-C07F-4D14-A2AD-8847D8F15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44" y="1194670"/>
            <a:ext cx="9546771" cy="5469697"/>
          </a:xfrm>
          <a:prstGeom prst="rect">
            <a:avLst/>
          </a:prstGeom>
        </p:spPr>
      </p:pic>
      <p:sp>
        <p:nvSpPr>
          <p:cNvPr id="18433" name="TextBox 14"/>
          <p:cNvSpPr txBox="1">
            <a:spLocks noChangeArrowheads="1"/>
          </p:cNvSpPr>
          <p:nvPr/>
        </p:nvSpPr>
        <p:spPr bwMode="auto">
          <a:xfrm>
            <a:off x="557644" y="550365"/>
            <a:ext cx="412972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Behaviour on new data </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5"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21</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Tree>
    <p:extLst>
      <p:ext uri="{BB962C8B-B14F-4D97-AF65-F5344CB8AC3E}">
        <p14:creationId xmlns:p14="http://schemas.microsoft.com/office/powerpoint/2010/main" val="779281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50365"/>
            <a:ext cx="412972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Behaviour on new data </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5"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22</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8" name="Content Placeholder 4" descr="A screenshot of a cell phone&#10;&#10;Description generated with high confidence">
            <a:extLst>
              <a:ext uri="{FF2B5EF4-FFF2-40B4-BE49-F238E27FC236}">
                <a16:creationId xmlns:a16="http://schemas.microsoft.com/office/drawing/2014/main" id="{E96943BD-5C77-48E9-97E9-5273E1278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44" y="1293963"/>
            <a:ext cx="7702550" cy="4589044"/>
          </a:xfrm>
          <a:prstGeom prst="rect">
            <a:avLst/>
          </a:prstGeom>
        </p:spPr>
      </p:pic>
      <p:pic>
        <p:nvPicPr>
          <p:cNvPr id="10" name="Content Placeholder 4">
            <a:extLst>
              <a:ext uri="{FF2B5EF4-FFF2-40B4-BE49-F238E27FC236}">
                <a16:creationId xmlns:a16="http://schemas.microsoft.com/office/drawing/2014/main" id="{5D2A25B4-8A07-4AAD-9090-F739B4E66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2329" y="3985371"/>
            <a:ext cx="4289671" cy="2306761"/>
          </a:xfrm>
          <a:prstGeom prst="rect">
            <a:avLst/>
          </a:prstGeom>
        </p:spPr>
      </p:pic>
      <p:cxnSp>
        <p:nvCxnSpPr>
          <p:cNvPr id="11" name="Straight Arrow Connector 10">
            <a:extLst>
              <a:ext uri="{FF2B5EF4-FFF2-40B4-BE49-F238E27FC236}">
                <a16:creationId xmlns:a16="http://schemas.microsoft.com/office/drawing/2014/main" id="{0CFAD4C3-4665-424E-B3B1-9901737BBB5F}"/>
              </a:ext>
            </a:extLst>
          </p:cNvPr>
          <p:cNvCxnSpPr>
            <a:cxnSpLocks/>
          </p:cNvCxnSpPr>
          <p:nvPr/>
        </p:nvCxnSpPr>
        <p:spPr>
          <a:xfrm flipV="1">
            <a:off x="2824593" y="4762734"/>
            <a:ext cx="6190381" cy="100187"/>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317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A close up of a logo&#10;&#10;Description generated with very high confidence">
            <a:extLst>
              <a:ext uri="{FF2B5EF4-FFF2-40B4-BE49-F238E27FC236}">
                <a16:creationId xmlns:a16="http://schemas.microsoft.com/office/drawing/2014/main" id="{D6F039D3-3883-4F99-900E-EC08A253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36" y="1257592"/>
            <a:ext cx="10782328" cy="5317474"/>
          </a:xfrm>
          <a:prstGeom prst="rect">
            <a:avLst/>
          </a:prstGeom>
        </p:spPr>
      </p:pic>
      <p:sp>
        <p:nvSpPr>
          <p:cNvPr id="18433" name="TextBox 14"/>
          <p:cNvSpPr txBox="1">
            <a:spLocks noChangeArrowheads="1"/>
          </p:cNvSpPr>
          <p:nvPr/>
        </p:nvSpPr>
        <p:spPr bwMode="auto">
          <a:xfrm>
            <a:off x="557644" y="550365"/>
            <a:ext cx="97654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IN" sz="3200" dirty="0"/>
              <a:t>Flow</a:t>
            </a:r>
            <a:endParaRPr lang="en-US" dirty="0"/>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5" y="6362700"/>
            <a:ext cx="492444"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160" dirty="0">
                <a:solidFill>
                  <a:srgbClr val="FFFFFF"/>
                </a:solidFill>
                <a:latin typeface="Roboto Regular"/>
                <a:cs typeface="Roboto Regular"/>
              </a:rPr>
              <a:t>23</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Tree>
    <p:extLst>
      <p:ext uri="{BB962C8B-B14F-4D97-AF65-F5344CB8AC3E}">
        <p14:creationId xmlns:p14="http://schemas.microsoft.com/office/powerpoint/2010/main" val="124916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283404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What is Anomaly</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03</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pic>
        <p:nvPicPr>
          <p:cNvPr id="9" name="Picture 2" descr="Related image">
            <a:hlinkClick r:id="rId4"/>
            <a:extLst>
              <a:ext uri="{FF2B5EF4-FFF2-40B4-BE49-F238E27FC236}">
                <a16:creationId xmlns:a16="http://schemas.microsoft.com/office/drawing/2014/main" id="{A32BDB7C-C246-4192-B33E-AC958D5EF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631" y="1213367"/>
            <a:ext cx="6789283" cy="5195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132F58-8D6F-48EC-AC47-14F697DBCAEC}"/>
              </a:ext>
            </a:extLst>
          </p:cNvPr>
          <p:cNvSpPr txBox="1"/>
          <p:nvPr/>
        </p:nvSpPr>
        <p:spPr>
          <a:xfrm>
            <a:off x="557644" y="1807029"/>
            <a:ext cx="4047013" cy="3539430"/>
          </a:xfrm>
          <a:prstGeom prst="rect">
            <a:avLst/>
          </a:prstGeom>
          <a:noFill/>
        </p:spPr>
        <p:txBody>
          <a:bodyPr wrap="square" rtlCol="0">
            <a:spAutoFit/>
          </a:bodyPr>
          <a:lstStyle/>
          <a:p>
            <a:pPr marL="457200" indent="-457200">
              <a:buFont typeface="Arial" panose="020B0604020202020204" pitchFamily="34" charset="0"/>
              <a:buChar char="•"/>
            </a:pPr>
            <a:r>
              <a:rPr lang="en-GB" altLang="en-US" sz="2800" dirty="0"/>
              <a:t>Anomaly is a pattern in the data that does not conform to expected behaviour</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GB" altLang="en-US" sz="2800" dirty="0"/>
              <a:t>Anomalous events occur relatively infrequently</a:t>
            </a:r>
          </a:p>
        </p:txBody>
      </p:sp>
    </p:spTree>
    <p:extLst>
      <p:ext uri="{BB962C8B-B14F-4D97-AF65-F5344CB8AC3E}">
        <p14:creationId xmlns:p14="http://schemas.microsoft.com/office/powerpoint/2010/main" val="8224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470558" y="657073"/>
            <a:ext cx="5588261"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Applications of Anomaly Detection</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04</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F3132F58-8D6F-48EC-AC47-14F697DBCAEC}"/>
              </a:ext>
            </a:extLst>
          </p:cNvPr>
          <p:cNvSpPr txBox="1"/>
          <p:nvPr/>
        </p:nvSpPr>
        <p:spPr>
          <a:xfrm>
            <a:off x="557644" y="1807029"/>
            <a:ext cx="8192314" cy="2374753"/>
          </a:xfrm>
          <a:prstGeom prst="rect">
            <a:avLst/>
          </a:prstGeom>
          <a:noFill/>
        </p:spPr>
        <p:txBody>
          <a:bodyPr wrap="square" rtlCol="0">
            <a:spAutoFit/>
          </a:bodyPr>
          <a:lstStyle/>
          <a:p>
            <a:pPr marL="342900" indent="-342900">
              <a:lnSpc>
                <a:spcPct val="94000"/>
              </a:lnSpc>
              <a:buFont typeface="Arial" panose="020B0604020202020204" pitchFamily="34" charset="0"/>
              <a:buChar char="•"/>
            </a:pPr>
            <a:r>
              <a:rPr lang="en-US" altLang="en-US" sz="2400" dirty="0"/>
              <a:t>Intrusion Detection:</a:t>
            </a:r>
          </a:p>
          <a:p>
            <a:pPr lvl="1">
              <a:lnSpc>
                <a:spcPct val="94000"/>
              </a:lnSpc>
            </a:pPr>
            <a:r>
              <a:rPr lang="en-US" altLang="en-US" sz="2000" dirty="0"/>
              <a:t>-	Process of monitoring the events occurring in a computer system or 	network and analyzing them for intrusions</a:t>
            </a:r>
          </a:p>
          <a:p>
            <a:pPr lvl="1">
              <a:lnSpc>
                <a:spcPct val="94000"/>
              </a:lnSpc>
            </a:pPr>
            <a:r>
              <a:rPr lang="en-US" altLang="en-US" sz="2000" dirty="0"/>
              <a:t>-	Intrusions are defined as attempts to bypass the security 	mechanisms of a computer or network </a:t>
            </a:r>
            <a:r>
              <a:rPr lang="ar-SA" altLang="en-US" sz="2000" dirty="0"/>
              <a:t>‏</a:t>
            </a:r>
            <a:endParaRPr lang="en-US" altLang="en-US" sz="2000" dirty="0"/>
          </a:p>
          <a:p>
            <a:pPr>
              <a:lnSpc>
                <a:spcPct val="94000"/>
              </a:lnSpc>
            </a:pPr>
            <a:endParaRPr lang="en-US" altLang="en-US" sz="2400" dirty="0"/>
          </a:p>
          <a:p>
            <a:pPr marL="457200" indent="-457200">
              <a:buFont typeface="Arial" panose="020B0604020202020204" pitchFamily="34" charset="0"/>
              <a:buChar char="•"/>
            </a:pPr>
            <a:endParaRPr lang="en-GB" altLang="en-US" sz="2800" dirty="0"/>
          </a:p>
        </p:txBody>
      </p:sp>
      <p:grpSp>
        <p:nvGrpSpPr>
          <p:cNvPr id="10" name="Group 4">
            <a:extLst>
              <a:ext uri="{FF2B5EF4-FFF2-40B4-BE49-F238E27FC236}">
                <a16:creationId xmlns:a16="http://schemas.microsoft.com/office/drawing/2014/main" id="{4A702A00-837B-4F26-AC86-F82DEA496144}"/>
              </a:ext>
            </a:extLst>
          </p:cNvPr>
          <p:cNvGrpSpPr>
            <a:grpSpLocks/>
          </p:cNvGrpSpPr>
          <p:nvPr/>
        </p:nvGrpSpPr>
        <p:grpSpPr bwMode="auto">
          <a:xfrm>
            <a:off x="9416143" y="1559607"/>
            <a:ext cx="2360613" cy="2741612"/>
            <a:chOff x="4129" y="1891"/>
            <a:chExt cx="1630" cy="1756"/>
          </a:xfrm>
        </p:grpSpPr>
        <p:pic>
          <p:nvPicPr>
            <p:cNvPr id="11" name="Picture 5">
              <a:extLst>
                <a:ext uri="{FF2B5EF4-FFF2-40B4-BE49-F238E27FC236}">
                  <a16:creationId xmlns:a16="http://schemas.microsoft.com/office/drawing/2014/main" id="{074BC94A-7110-402B-9545-ECFF1DC6E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552" r="41113" b="3853"/>
            <a:stretch>
              <a:fillRect/>
            </a:stretch>
          </p:blipFill>
          <p:spPr bwMode="auto">
            <a:xfrm>
              <a:off x="4129" y="1891"/>
              <a:ext cx="1631" cy="1757"/>
            </a:xfrm>
            <a:prstGeom prst="rect">
              <a:avLst/>
            </a:prstGeom>
            <a:noFill/>
            <a:ln>
              <a:noFill/>
            </a:ln>
            <a:effectLst/>
            <a:extLst>
              <a:ext uri="{909E8E84-426E-40DD-AFC4-6F175D3DCCD1}">
                <a14:hiddenFill xmlns:a14="http://schemas.microsoft.com/office/drawing/2010/main">
                  <a:blipFill dpi="0" rotWithShape="0">
                    <a:blip/>
                    <a:srcRect t="11552" r="41113" b="385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6">
              <a:extLst>
                <a:ext uri="{FF2B5EF4-FFF2-40B4-BE49-F238E27FC236}">
                  <a16:creationId xmlns:a16="http://schemas.microsoft.com/office/drawing/2014/main" id="{E7C689CB-28AB-4736-A205-837872D46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4340" t="43445" r="15385" b="16998"/>
            <a:stretch>
              <a:fillRect/>
            </a:stretch>
          </p:blipFill>
          <p:spPr bwMode="auto">
            <a:xfrm>
              <a:off x="4635" y="2341"/>
              <a:ext cx="665" cy="972"/>
            </a:xfrm>
            <a:prstGeom prst="rect">
              <a:avLst/>
            </a:prstGeom>
            <a:noFill/>
            <a:ln>
              <a:noFill/>
            </a:ln>
            <a:effectLst/>
            <a:extLst>
              <a:ext uri="{909E8E84-426E-40DD-AFC4-6F175D3DCCD1}">
                <a14:hiddenFill xmlns:a14="http://schemas.microsoft.com/office/drawing/2010/main">
                  <a:blipFill dpi="0" rotWithShape="0">
                    <a:blip/>
                    <a:srcRect l="64340" t="43445" r="15385" b="16998"/>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AutoShape 7">
              <a:extLst>
                <a:ext uri="{FF2B5EF4-FFF2-40B4-BE49-F238E27FC236}">
                  <a16:creationId xmlns:a16="http://schemas.microsoft.com/office/drawing/2014/main" id="{AD329DD6-F14D-4C84-953B-29826B5EE0FB}"/>
                </a:ext>
              </a:extLst>
            </p:cNvPr>
            <p:cNvSpPr>
              <a:spLocks noChangeArrowheads="1"/>
            </p:cNvSpPr>
            <p:nvPr/>
          </p:nvSpPr>
          <p:spPr bwMode="auto">
            <a:xfrm rot="16200000">
              <a:off x="4523" y="2795"/>
              <a:ext cx="172" cy="72"/>
            </a:xfrm>
            <a:prstGeom prst="triangle">
              <a:avLst>
                <a:gd name="adj" fmla="val 50000"/>
              </a:avLst>
            </a:prstGeom>
            <a:solidFill>
              <a:srgbClr val="00898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 name="AutoShape 8">
              <a:extLst>
                <a:ext uri="{FF2B5EF4-FFF2-40B4-BE49-F238E27FC236}">
                  <a16:creationId xmlns:a16="http://schemas.microsoft.com/office/drawing/2014/main" id="{EE5AB793-D044-4571-95DC-10DE301E7564}"/>
                </a:ext>
              </a:extLst>
            </p:cNvPr>
            <p:cNvSpPr>
              <a:spLocks noChangeArrowheads="1"/>
            </p:cNvSpPr>
            <p:nvPr/>
          </p:nvSpPr>
          <p:spPr bwMode="auto">
            <a:xfrm rot="5400000" flipH="1">
              <a:off x="5272" y="2808"/>
              <a:ext cx="177" cy="76"/>
            </a:xfrm>
            <a:prstGeom prst="triangle">
              <a:avLst>
                <a:gd name="adj" fmla="val 50000"/>
              </a:avLst>
            </a:prstGeom>
            <a:solidFill>
              <a:srgbClr val="005A5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pSp>
      <p:sp>
        <p:nvSpPr>
          <p:cNvPr id="16" name="TextBox 15">
            <a:extLst>
              <a:ext uri="{FF2B5EF4-FFF2-40B4-BE49-F238E27FC236}">
                <a16:creationId xmlns:a16="http://schemas.microsoft.com/office/drawing/2014/main" id="{C57EFB13-670C-4D5A-97A3-CBEE3C3FBC4A}"/>
              </a:ext>
            </a:extLst>
          </p:cNvPr>
          <p:cNvSpPr txBox="1"/>
          <p:nvPr/>
        </p:nvSpPr>
        <p:spPr>
          <a:xfrm>
            <a:off x="470558" y="4410508"/>
            <a:ext cx="8192314" cy="1018099"/>
          </a:xfrm>
          <a:prstGeom prst="rect">
            <a:avLst/>
          </a:prstGeom>
          <a:noFill/>
        </p:spPr>
        <p:txBody>
          <a:bodyPr wrap="square" rtlCol="0">
            <a:spAutoFit/>
          </a:bodyPr>
          <a:lstStyle/>
          <a:p>
            <a:pPr marL="342900" indent="-342900">
              <a:lnSpc>
                <a:spcPct val="94000"/>
              </a:lnSpc>
              <a:buFont typeface="Arial" panose="020B0604020202020204" pitchFamily="34" charset="0"/>
              <a:buChar char="•"/>
            </a:pPr>
            <a:r>
              <a:rPr lang="en-US" altLang="en-US" sz="2400" dirty="0"/>
              <a:t>Fraud Detection:</a:t>
            </a:r>
          </a:p>
          <a:p>
            <a:pPr marL="800100" lvl="1" indent="-342900">
              <a:lnSpc>
                <a:spcPct val="94000"/>
              </a:lnSpc>
              <a:buFontTx/>
              <a:buChar char="-"/>
            </a:pPr>
            <a:r>
              <a:rPr lang="en-US" altLang="en-US" sz="2000" dirty="0"/>
              <a:t>Detection of criminal activities occurring in commercial</a:t>
            </a:r>
          </a:p>
          <a:p>
            <a:pPr lvl="1">
              <a:lnSpc>
                <a:spcPct val="94000"/>
              </a:lnSpc>
            </a:pPr>
            <a:r>
              <a:rPr lang="en-US" altLang="en-US" sz="2000" dirty="0"/>
              <a:t>      Organizations.</a:t>
            </a:r>
          </a:p>
        </p:txBody>
      </p:sp>
      <p:pic>
        <p:nvPicPr>
          <p:cNvPr id="1026" name="Picture 2" descr="Image result for credit card fraud detection">
            <a:hlinkClick r:id="rId6"/>
            <a:extLst>
              <a:ext uri="{FF2B5EF4-FFF2-40B4-BE49-F238E27FC236}">
                <a16:creationId xmlns:a16="http://schemas.microsoft.com/office/drawing/2014/main" id="{256737D1-02C9-4635-8179-D636362723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3619" y="4410508"/>
            <a:ext cx="3099707" cy="185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5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470558" y="657073"/>
            <a:ext cx="5588261"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Applications of Anomaly Detection</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05</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F3132F58-8D6F-48EC-AC47-14F697DBCAEC}"/>
              </a:ext>
            </a:extLst>
          </p:cNvPr>
          <p:cNvSpPr txBox="1"/>
          <p:nvPr/>
        </p:nvSpPr>
        <p:spPr>
          <a:xfrm>
            <a:off x="557644" y="1807029"/>
            <a:ext cx="8192314" cy="1796133"/>
          </a:xfrm>
          <a:prstGeom prst="rect">
            <a:avLst/>
          </a:prstGeom>
          <a:noFill/>
        </p:spPr>
        <p:txBody>
          <a:bodyPr wrap="square" rtlCol="0">
            <a:spAutoFit/>
          </a:bodyPr>
          <a:lstStyle/>
          <a:p>
            <a:pPr marL="342900" indent="-342900">
              <a:lnSpc>
                <a:spcPct val="94000"/>
              </a:lnSpc>
              <a:buFont typeface="Arial" panose="020B0604020202020204" pitchFamily="34" charset="0"/>
              <a:buChar char="•"/>
            </a:pPr>
            <a:r>
              <a:rPr lang="en-US" altLang="en-US" sz="2400" dirty="0"/>
              <a:t>Healthcare Informatics:</a:t>
            </a:r>
          </a:p>
          <a:p>
            <a:pPr marL="800100" lvl="1" indent="-342900">
              <a:lnSpc>
                <a:spcPct val="94000"/>
              </a:lnSpc>
              <a:buFontTx/>
              <a:buChar char="-"/>
            </a:pPr>
            <a:r>
              <a:rPr lang="en-US" altLang="en-US" sz="2000" dirty="0"/>
              <a:t>Detect anomalous patient records</a:t>
            </a:r>
          </a:p>
          <a:p>
            <a:pPr marL="800100" lvl="1" indent="-342900">
              <a:lnSpc>
                <a:spcPct val="94000"/>
              </a:lnSpc>
              <a:buFontTx/>
              <a:buChar char="-"/>
            </a:pPr>
            <a:r>
              <a:rPr lang="en-US" altLang="en-US" sz="2000" dirty="0"/>
              <a:t>Indicate disease outbreaks, instrumentation errors, etc.</a:t>
            </a:r>
          </a:p>
          <a:p>
            <a:pPr>
              <a:lnSpc>
                <a:spcPct val="94000"/>
              </a:lnSpc>
            </a:pPr>
            <a:endParaRPr lang="en-US" altLang="en-US" sz="2400" dirty="0"/>
          </a:p>
          <a:p>
            <a:pPr marL="457200" indent="-457200">
              <a:buFont typeface="Arial" panose="020B0604020202020204" pitchFamily="34" charset="0"/>
              <a:buChar char="•"/>
            </a:pPr>
            <a:endParaRPr lang="en-GB" altLang="en-US" sz="2800" dirty="0"/>
          </a:p>
        </p:txBody>
      </p:sp>
      <p:sp>
        <p:nvSpPr>
          <p:cNvPr id="16" name="TextBox 15">
            <a:extLst>
              <a:ext uri="{FF2B5EF4-FFF2-40B4-BE49-F238E27FC236}">
                <a16:creationId xmlns:a16="http://schemas.microsoft.com/office/drawing/2014/main" id="{C57EFB13-670C-4D5A-97A3-CBEE3C3FBC4A}"/>
              </a:ext>
            </a:extLst>
          </p:cNvPr>
          <p:cNvSpPr txBox="1"/>
          <p:nvPr/>
        </p:nvSpPr>
        <p:spPr>
          <a:xfrm>
            <a:off x="470558" y="4181782"/>
            <a:ext cx="8192314" cy="1018099"/>
          </a:xfrm>
          <a:prstGeom prst="rect">
            <a:avLst/>
          </a:prstGeom>
          <a:noFill/>
        </p:spPr>
        <p:txBody>
          <a:bodyPr wrap="square" rtlCol="0">
            <a:spAutoFit/>
          </a:bodyPr>
          <a:lstStyle/>
          <a:p>
            <a:pPr marL="342900" indent="-342900">
              <a:lnSpc>
                <a:spcPct val="94000"/>
              </a:lnSpc>
              <a:buFont typeface="Arial" panose="020B0604020202020204" pitchFamily="34" charset="0"/>
              <a:buChar char="•"/>
            </a:pPr>
            <a:r>
              <a:rPr lang="en-US" altLang="en-US" sz="2400" dirty="0"/>
              <a:t>Image Processing:</a:t>
            </a:r>
          </a:p>
          <a:p>
            <a:pPr marL="800100" lvl="1" indent="-342900">
              <a:lnSpc>
                <a:spcPct val="94000"/>
              </a:lnSpc>
              <a:buFontTx/>
              <a:buChar char="-"/>
            </a:pPr>
            <a:r>
              <a:rPr lang="en-US" altLang="en-US" sz="2000" dirty="0"/>
              <a:t>Detecting outliers in image monitored over time</a:t>
            </a:r>
          </a:p>
          <a:p>
            <a:pPr marL="800100" lvl="1" indent="-342900">
              <a:lnSpc>
                <a:spcPct val="94000"/>
              </a:lnSpc>
              <a:buFontTx/>
              <a:buChar char="-"/>
            </a:pPr>
            <a:r>
              <a:rPr lang="en-US" altLang="en-US" sz="2000" dirty="0"/>
              <a:t>Detecting anomalous regions within an image</a:t>
            </a:r>
          </a:p>
        </p:txBody>
      </p:sp>
      <p:pic>
        <p:nvPicPr>
          <p:cNvPr id="5122" name="Picture 2" descr="Image result for complex molecule structure">
            <a:hlinkClick r:id="rId3"/>
            <a:extLst>
              <a:ext uri="{FF2B5EF4-FFF2-40B4-BE49-F238E27FC236}">
                <a16:creationId xmlns:a16="http://schemas.microsoft.com/office/drawing/2014/main" id="{819BD02E-B63E-4EFE-9414-27A5CE3DD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69" y="1314757"/>
            <a:ext cx="43053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object_detect_menu">
            <a:hlinkClick r:id="rId5"/>
            <a:extLst>
              <a:ext uri="{FF2B5EF4-FFF2-40B4-BE49-F238E27FC236}">
                <a16:creationId xmlns:a16="http://schemas.microsoft.com/office/drawing/2014/main" id="{E365560B-6D9A-44C9-987B-2445DE090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076" y="4452257"/>
            <a:ext cx="3525172" cy="233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4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5505161"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Types of Anomaly : Point Anomaly</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06</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F3132F58-8D6F-48EC-AC47-14F697DBCAEC}"/>
              </a:ext>
            </a:extLst>
          </p:cNvPr>
          <p:cNvSpPr txBox="1"/>
          <p:nvPr/>
        </p:nvSpPr>
        <p:spPr>
          <a:xfrm>
            <a:off x="557644" y="1807029"/>
            <a:ext cx="441712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A single instance of data is anomalous if it's too far off from the rest.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Detecting </a:t>
            </a:r>
            <a:r>
              <a:rPr lang="en-US" sz="2800" dirty="0">
                <a:solidFill>
                  <a:srgbClr val="FF0000"/>
                </a:solidFill>
              </a:rPr>
              <a:t>credit card fraud </a:t>
            </a:r>
            <a:r>
              <a:rPr lang="en-US" sz="2800" dirty="0"/>
              <a:t>based on amount spent</a:t>
            </a:r>
            <a:endParaRPr lang="en-GB" altLang="en-US" sz="2800" dirty="0"/>
          </a:p>
        </p:txBody>
      </p:sp>
      <p:grpSp>
        <p:nvGrpSpPr>
          <p:cNvPr id="12" name="Group 4">
            <a:extLst>
              <a:ext uri="{FF2B5EF4-FFF2-40B4-BE49-F238E27FC236}">
                <a16:creationId xmlns:a16="http://schemas.microsoft.com/office/drawing/2014/main" id="{1BA6F1FE-1F8C-47D9-8BD4-A3BB7E725330}"/>
              </a:ext>
            </a:extLst>
          </p:cNvPr>
          <p:cNvGrpSpPr>
            <a:grpSpLocks/>
          </p:cNvGrpSpPr>
          <p:nvPr/>
        </p:nvGrpSpPr>
        <p:grpSpPr bwMode="auto">
          <a:xfrm>
            <a:off x="5736771" y="1665665"/>
            <a:ext cx="4675317" cy="4365021"/>
            <a:chOff x="2584" y="844"/>
            <a:chExt cx="3166" cy="2890"/>
          </a:xfrm>
        </p:grpSpPr>
        <p:sp>
          <p:nvSpPr>
            <p:cNvPr id="13" name="Line 5">
              <a:extLst>
                <a:ext uri="{FF2B5EF4-FFF2-40B4-BE49-F238E27FC236}">
                  <a16:creationId xmlns:a16="http://schemas.microsoft.com/office/drawing/2014/main" id="{9C520344-66A6-4014-AF0A-D7BA479058DC}"/>
                </a:ext>
              </a:extLst>
            </p:cNvPr>
            <p:cNvSpPr>
              <a:spLocks noChangeShapeType="1"/>
            </p:cNvSpPr>
            <p:nvPr/>
          </p:nvSpPr>
          <p:spPr bwMode="auto">
            <a:xfrm flipV="1">
              <a:off x="2832" y="863"/>
              <a:ext cx="1" cy="2594"/>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4" name="Line 6">
              <a:extLst>
                <a:ext uri="{FF2B5EF4-FFF2-40B4-BE49-F238E27FC236}">
                  <a16:creationId xmlns:a16="http://schemas.microsoft.com/office/drawing/2014/main" id="{3812A594-0B84-41EC-9F40-BFDFD8F2F2A6}"/>
                </a:ext>
              </a:extLst>
            </p:cNvPr>
            <p:cNvSpPr>
              <a:spLocks noChangeShapeType="1"/>
            </p:cNvSpPr>
            <p:nvPr/>
          </p:nvSpPr>
          <p:spPr bwMode="auto">
            <a:xfrm>
              <a:off x="2832" y="3456"/>
              <a:ext cx="2832"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6" name="Text Box 7">
              <a:extLst>
                <a:ext uri="{FF2B5EF4-FFF2-40B4-BE49-F238E27FC236}">
                  <a16:creationId xmlns:a16="http://schemas.microsoft.com/office/drawing/2014/main" id="{3B5E8E47-87AD-4D64-873A-C52D4E557E82}"/>
                </a:ext>
              </a:extLst>
            </p:cNvPr>
            <p:cNvSpPr txBox="1">
              <a:spLocks noChangeArrowheads="1"/>
            </p:cNvSpPr>
            <p:nvPr/>
          </p:nvSpPr>
          <p:spPr bwMode="auto">
            <a:xfrm>
              <a:off x="5511" y="3485"/>
              <a:ext cx="23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i="1"/>
                <a:t>X</a:t>
              </a:r>
            </a:p>
          </p:txBody>
        </p:sp>
        <p:sp>
          <p:nvSpPr>
            <p:cNvPr id="17" name="Text Box 8">
              <a:extLst>
                <a:ext uri="{FF2B5EF4-FFF2-40B4-BE49-F238E27FC236}">
                  <a16:creationId xmlns:a16="http://schemas.microsoft.com/office/drawing/2014/main" id="{C8321B16-6C99-4E05-9066-C114770F553E}"/>
                </a:ext>
              </a:extLst>
            </p:cNvPr>
            <p:cNvSpPr txBox="1">
              <a:spLocks noChangeArrowheads="1"/>
            </p:cNvSpPr>
            <p:nvPr/>
          </p:nvSpPr>
          <p:spPr bwMode="auto">
            <a:xfrm>
              <a:off x="2584" y="844"/>
              <a:ext cx="239"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i="1"/>
                <a:t>Y</a:t>
              </a:r>
            </a:p>
          </p:txBody>
        </p:sp>
        <p:sp>
          <p:nvSpPr>
            <p:cNvPr id="18" name="Freeform 9">
              <a:extLst>
                <a:ext uri="{FF2B5EF4-FFF2-40B4-BE49-F238E27FC236}">
                  <a16:creationId xmlns:a16="http://schemas.microsoft.com/office/drawing/2014/main" id="{42B06A9C-0920-4E16-9836-39E216FAFEFA}"/>
                </a:ext>
              </a:extLst>
            </p:cNvPr>
            <p:cNvSpPr>
              <a:spLocks noChangeArrowheads="1"/>
            </p:cNvSpPr>
            <p:nvPr/>
          </p:nvSpPr>
          <p:spPr bwMode="auto">
            <a:xfrm>
              <a:off x="3072" y="1392"/>
              <a:ext cx="784" cy="1289"/>
            </a:xfrm>
            <a:custGeom>
              <a:avLst/>
              <a:gdLst>
                <a:gd name="T0" fmla="*/ 363 w 880"/>
                <a:gd name="T1" fmla="*/ 91 h 1577"/>
                <a:gd name="T2" fmla="*/ 272 w 880"/>
                <a:gd name="T3" fmla="*/ 258 h 1577"/>
                <a:gd name="T4" fmla="*/ 212 w 880"/>
                <a:gd name="T5" fmla="*/ 387 h 1577"/>
                <a:gd name="T6" fmla="*/ 189 w 880"/>
                <a:gd name="T7" fmla="*/ 440 h 1577"/>
                <a:gd name="T8" fmla="*/ 159 w 880"/>
                <a:gd name="T9" fmla="*/ 523 h 1577"/>
                <a:gd name="T10" fmla="*/ 106 w 880"/>
                <a:gd name="T11" fmla="*/ 652 h 1577"/>
                <a:gd name="T12" fmla="*/ 98 w 880"/>
                <a:gd name="T13" fmla="*/ 682 h 1577"/>
                <a:gd name="T14" fmla="*/ 68 w 880"/>
                <a:gd name="T15" fmla="*/ 728 h 1577"/>
                <a:gd name="T16" fmla="*/ 22 w 880"/>
                <a:gd name="T17" fmla="*/ 940 h 1577"/>
                <a:gd name="T18" fmla="*/ 0 w 880"/>
                <a:gd name="T19" fmla="*/ 1228 h 1577"/>
                <a:gd name="T20" fmla="*/ 53 w 880"/>
                <a:gd name="T21" fmla="*/ 1471 h 1577"/>
                <a:gd name="T22" fmla="*/ 83 w 880"/>
                <a:gd name="T23" fmla="*/ 1508 h 1577"/>
                <a:gd name="T24" fmla="*/ 90 w 880"/>
                <a:gd name="T25" fmla="*/ 1531 h 1577"/>
                <a:gd name="T26" fmla="*/ 227 w 880"/>
                <a:gd name="T27" fmla="*/ 1577 h 1577"/>
                <a:gd name="T28" fmla="*/ 318 w 880"/>
                <a:gd name="T29" fmla="*/ 1569 h 1577"/>
                <a:gd name="T30" fmla="*/ 363 w 880"/>
                <a:gd name="T31" fmla="*/ 1539 h 1577"/>
                <a:gd name="T32" fmla="*/ 416 w 880"/>
                <a:gd name="T33" fmla="*/ 1493 h 1577"/>
                <a:gd name="T34" fmla="*/ 454 w 880"/>
                <a:gd name="T35" fmla="*/ 1463 h 1577"/>
                <a:gd name="T36" fmla="*/ 507 w 880"/>
                <a:gd name="T37" fmla="*/ 1410 h 1577"/>
                <a:gd name="T38" fmla="*/ 576 w 880"/>
                <a:gd name="T39" fmla="*/ 1304 h 1577"/>
                <a:gd name="T40" fmla="*/ 636 w 880"/>
                <a:gd name="T41" fmla="*/ 1167 h 1577"/>
                <a:gd name="T42" fmla="*/ 704 w 880"/>
                <a:gd name="T43" fmla="*/ 948 h 1577"/>
                <a:gd name="T44" fmla="*/ 757 w 880"/>
                <a:gd name="T45" fmla="*/ 773 h 1577"/>
                <a:gd name="T46" fmla="*/ 810 w 880"/>
                <a:gd name="T47" fmla="*/ 622 h 1577"/>
                <a:gd name="T48" fmla="*/ 750 w 880"/>
                <a:gd name="T49" fmla="*/ 121 h 1577"/>
                <a:gd name="T50" fmla="*/ 689 w 880"/>
                <a:gd name="T51" fmla="*/ 61 h 1577"/>
                <a:gd name="T52" fmla="*/ 606 w 880"/>
                <a:gd name="T53" fmla="*/ 0 h 1577"/>
                <a:gd name="T54" fmla="*/ 394 w 880"/>
                <a:gd name="T55" fmla="*/ 23 h 1577"/>
                <a:gd name="T56" fmla="*/ 363 w 880"/>
                <a:gd name="T57" fmla="*/ 91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9" name="Freeform 10">
              <a:extLst>
                <a:ext uri="{FF2B5EF4-FFF2-40B4-BE49-F238E27FC236}">
                  <a16:creationId xmlns:a16="http://schemas.microsoft.com/office/drawing/2014/main" id="{64A20455-4C9E-4D42-9E1F-C3AFC8AAE1E2}"/>
                </a:ext>
              </a:extLst>
            </p:cNvPr>
            <p:cNvSpPr>
              <a:spLocks noChangeArrowheads="1"/>
            </p:cNvSpPr>
            <p:nvPr/>
          </p:nvSpPr>
          <p:spPr bwMode="auto">
            <a:xfrm rot="4620000">
              <a:off x="4383" y="2291"/>
              <a:ext cx="611" cy="1597"/>
            </a:xfrm>
            <a:custGeom>
              <a:avLst/>
              <a:gdLst>
                <a:gd name="T0" fmla="*/ 363 w 880"/>
                <a:gd name="T1" fmla="*/ 91 h 1577"/>
                <a:gd name="T2" fmla="*/ 272 w 880"/>
                <a:gd name="T3" fmla="*/ 258 h 1577"/>
                <a:gd name="T4" fmla="*/ 212 w 880"/>
                <a:gd name="T5" fmla="*/ 387 h 1577"/>
                <a:gd name="T6" fmla="*/ 189 w 880"/>
                <a:gd name="T7" fmla="*/ 440 h 1577"/>
                <a:gd name="T8" fmla="*/ 159 w 880"/>
                <a:gd name="T9" fmla="*/ 523 h 1577"/>
                <a:gd name="T10" fmla="*/ 106 w 880"/>
                <a:gd name="T11" fmla="*/ 652 h 1577"/>
                <a:gd name="T12" fmla="*/ 98 w 880"/>
                <a:gd name="T13" fmla="*/ 682 h 1577"/>
                <a:gd name="T14" fmla="*/ 68 w 880"/>
                <a:gd name="T15" fmla="*/ 728 h 1577"/>
                <a:gd name="T16" fmla="*/ 22 w 880"/>
                <a:gd name="T17" fmla="*/ 940 h 1577"/>
                <a:gd name="T18" fmla="*/ 0 w 880"/>
                <a:gd name="T19" fmla="*/ 1228 h 1577"/>
                <a:gd name="T20" fmla="*/ 53 w 880"/>
                <a:gd name="T21" fmla="*/ 1471 h 1577"/>
                <a:gd name="T22" fmla="*/ 83 w 880"/>
                <a:gd name="T23" fmla="*/ 1508 h 1577"/>
                <a:gd name="T24" fmla="*/ 90 w 880"/>
                <a:gd name="T25" fmla="*/ 1531 h 1577"/>
                <a:gd name="T26" fmla="*/ 227 w 880"/>
                <a:gd name="T27" fmla="*/ 1577 h 1577"/>
                <a:gd name="T28" fmla="*/ 318 w 880"/>
                <a:gd name="T29" fmla="*/ 1569 h 1577"/>
                <a:gd name="T30" fmla="*/ 363 w 880"/>
                <a:gd name="T31" fmla="*/ 1539 h 1577"/>
                <a:gd name="T32" fmla="*/ 416 w 880"/>
                <a:gd name="T33" fmla="*/ 1493 h 1577"/>
                <a:gd name="T34" fmla="*/ 454 w 880"/>
                <a:gd name="T35" fmla="*/ 1463 h 1577"/>
                <a:gd name="T36" fmla="*/ 507 w 880"/>
                <a:gd name="T37" fmla="*/ 1410 h 1577"/>
                <a:gd name="T38" fmla="*/ 576 w 880"/>
                <a:gd name="T39" fmla="*/ 1304 h 1577"/>
                <a:gd name="T40" fmla="*/ 636 w 880"/>
                <a:gd name="T41" fmla="*/ 1167 h 1577"/>
                <a:gd name="T42" fmla="*/ 704 w 880"/>
                <a:gd name="T43" fmla="*/ 948 h 1577"/>
                <a:gd name="T44" fmla="*/ 757 w 880"/>
                <a:gd name="T45" fmla="*/ 773 h 1577"/>
                <a:gd name="T46" fmla="*/ 810 w 880"/>
                <a:gd name="T47" fmla="*/ 622 h 1577"/>
                <a:gd name="T48" fmla="*/ 750 w 880"/>
                <a:gd name="T49" fmla="*/ 121 h 1577"/>
                <a:gd name="T50" fmla="*/ 689 w 880"/>
                <a:gd name="T51" fmla="*/ 61 h 1577"/>
                <a:gd name="T52" fmla="*/ 606 w 880"/>
                <a:gd name="T53" fmla="*/ 0 h 1577"/>
                <a:gd name="T54" fmla="*/ 394 w 880"/>
                <a:gd name="T55" fmla="*/ 23 h 1577"/>
                <a:gd name="T56" fmla="*/ 363 w 880"/>
                <a:gd name="T57" fmla="*/ 91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1" name="Oval 11">
              <a:extLst>
                <a:ext uri="{FF2B5EF4-FFF2-40B4-BE49-F238E27FC236}">
                  <a16:creationId xmlns:a16="http://schemas.microsoft.com/office/drawing/2014/main" id="{CBD24971-8E17-4C6E-91CF-6A8AF6A3702F}"/>
                </a:ext>
              </a:extLst>
            </p:cNvPr>
            <p:cNvSpPr>
              <a:spLocks noChangeArrowheads="1"/>
            </p:cNvSpPr>
            <p:nvPr/>
          </p:nvSpPr>
          <p:spPr bwMode="auto">
            <a:xfrm>
              <a:off x="3360"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2" name="Oval 12">
              <a:extLst>
                <a:ext uri="{FF2B5EF4-FFF2-40B4-BE49-F238E27FC236}">
                  <a16:creationId xmlns:a16="http://schemas.microsoft.com/office/drawing/2014/main" id="{E3B96270-D084-42F3-8689-EBEA647E5271}"/>
                </a:ext>
              </a:extLst>
            </p:cNvPr>
            <p:cNvSpPr>
              <a:spLocks noChangeArrowheads="1"/>
            </p:cNvSpPr>
            <p:nvPr/>
          </p:nvSpPr>
          <p:spPr bwMode="auto">
            <a:xfrm>
              <a:off x="3456"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3" name="Oval 13">
              <a:extLst>
                <a:ext uri="{FF2B5EF4-FFF2-40B4-BE49-F238E27FC236}">
                  <a16:creationId xmlns:a16="http://schemas.microsoft.com/office/drawing/2014/main" id="{821BF82D-C69E-49BE-BA23-B1E05BB4F0FA}"/>
                </a:ext>
              </a:extLst>
            </p:cNvPr>
            <p:cNvSpPr>
              <a:spLocks noChangeArrowheads="1"/>
            </p:cNvSpPr>
            <p:nvPr/>
          </p:nvSpPr>
          <p:spPr bwMode="auto">
            <a:xfrm>
              <a:off x="340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4" name="Oval 14">
              <a:extLst>
                <a:ext uri="{FF2B5EF4-FFF2-40B4-BE49-F238E27FC236}">
                  <a16:creationId xmlns:a16="http://schemas.microsoft.com/office/drawing/2014/main" id="{A82DC267-2781-41AC-94B9-409EBC54A871}"/>
                </a:ext>
              </a:extLst>
            </p:cNvPr>
            <p:cNvSpPr>
              <a:spLocks noChangeArrowheads="1"/>
            </p:cNvSpPr>
            <p:nvPr/>
          </p:nvSpPr>
          <p:spPr bwMode="auto">
            <a:xfrm>
              <a:off x="3504"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5" name="Oval 15">
              <a:extLst>
                <a:ext uri="{FF2B5EF4-FFF2-40B4-BE49-F238E27FC236}">
                  <a16:creationId xmlns:a16="http://schemas.microsoft.com/office/drawing/2014/main" id="{52CFD5BB-DF8D-4A0A-96AA-65056147D403}"/>
                </a:ext>
              </a:extLst>
            </p:cNvPr>
            <p:cNvSpPr>
              <a:spLocks noChangeArrowheads="1"/>
            </p:cNvSpPr>
            <p:nvPr/>
          </p:nvSpPr>
          <p:spPr bwMode="auto">
            <a:xfrm>
              <a:off x="3600"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6" name="Oval 16">
              <a:extLst>
                <a:ext uri="{FF2B5EF4-FFF2-40B4-BE49-F238E27FC236}">
                  <a16:creationId xmlns:a16="http://schemas.microsoft.com/office/drawing/2014/main" id="{89F77110-6D5D-4B13-BFE6-6C6D7F457C2B}"/>
                </a:ext>
              </a:extLst>
            </p:cNvPr>
            <p:cNvSpPr>
              <a:spLocks noChangeArrowheads="1"/>
            </p:cNvSpPr>
            <p:nvPr/>
          </p:nvSpPr>
          <p:spPr bwMode="auto">
            <a:xfrm>
              <a:off x="3216"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7" name="Oval 17">
              <a:extLst>
                <a:ext uri="{FF2B5EF4-FFF2-40B4-BE49-F238E27FC236}">
                  <a16:creationId xmlns:a16="http://schemas.microsoft.com/office/drawing/2014/main" id="{706971C7-27F6-4DE3-8D80-C5B82707D309}"/>
                </a:ext>
              </a:extLst>
            </p:cNvPr>
            <p:cNvSpPr>
              <a:spLocks noChangeArrowheads="1"/>
            </p:cNvSpPr>
            <p:nvPr/>
          </p:nvSpPr>
          <p:spPr bwMode="auto">
            <a:xfrm>
              <a:off x="3312"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29" name="Oval 18">
              <a:extLst>
                <a:ext uri="{FF2B5EF4-FFF2-40B4-BE49-F238E27FC236}">
                  <a16:creationId xmlns:a16="http://schemas.microsoft.com/office/drawing/2014/main" id="{2C039E7E-A0DC-4164-8EE9-CD57253CBF0A}"/>
                </a:ext>
              </a:extLst>
            </p:cNvPr>
            <p:cNvSpPr>
              <a:spLocks noChangeArrowheads="1"/>
            </p:cNvSpPr>
            <p:nvPr/>
          </p:nvSpPr>
          <p:spPr bwMode="auto">
            <a:xfrm>
              <a:off x="3264" y="1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0" name="Oval 19">
              <a:extLst>
                <a:ext uri="{FF2B5EF4-FFF2-40B4-BE49-F238E27FC236}">
                  <a16:creationId xmlns:a16="http://schemas.microsoft.com/office/drawing/2014/main" id="{299B2433-CE33-4A47-9F78-67AC926977D5}"/>
                </a:ext>
              </a:extLst>
            </p:cNvPr>
            <p:cNvSpPr>
              <a:spLocks noChangeArrowheads="1"/>
            </p:cNvSpPr>
            <p:nvPr/>
          </p:nvSpPr>
          <p:spPr bwMode="auto">
            <a:xfrm>
              <a:off x="3216" y="18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1" name="Oval 20">
              <a:extLst>
                <a:ext uri="{FF2B5EF4-FFF2-40B4-BE49-F238E27FC236}">
                  <a16:creationId xmlns:a16="http://schemas.microsoft.com/office/drawing/2014/main" id="{14A0EF4A-8B78-4C74-8A18-A1D00547CC9A}"/>
                </a:ext>
              </a:extLst>
            </p:cNvPr>
            <p:cNvSpPr>
              <a:spLocks noChangeArrowheads="1"/>
            </p:cNvSpPr>
            <p:nvPr/>
          </p:nvSpPr>
          <p:spPr bwMode="auto">
            <a:xfrm>
              <a:off x="3144" y="1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2" name="Oval 21">
              <a:extLst>
                <a:ext uri="{FF2B5EF4-FFF2-40B4-BE49-F238E27FC236}">
                  <a16:creationId xmlns:a16="http://schemas.microsoft.com/office/drawing/2014/main" id="{CBC3158F-7D26-4F06-AD98-2CC213B1D167}"/>
                </a:ext>
              </a:extLst>
            </p:cNvPr>
            <p:cNvSpPr>
              <a:spLocks noChangeArrowheads="1"/>
            </p:cNvSpPr>
            <p:nvPr/>
          </p:nvSpPr>
          <p:spPr bwMode="auto">
            <a:xfrm>
              <a:off x="3120"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3" name="Oval 22">
              <a:extLst>
                <a:ext uri="{FF2B5EF4-FFF2-40B4-BE49-F238E27FC236}">
                  <a16:creationId xmlns:a16="http://schemas.microsoft.com/office/drawing/2014/main" id="{98A87441-5FAD-4A26-AF16-CDE3651ADF2F}"/>
                </a:ext>
              </a:extLst>
            </p:cNvPr>
            <p:cNvSpPr>
              <a:spLocks noChangeArrowheads="1"/>
            </p:cNvSpPr>
            <p:nvPr/>
          </p:nvSpPr>
          <p:spPr bwMode="auto">
            <a:xfrm>
              <a:off x="3216"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4" name="Oval 23">
              <a:extLst>
                <a:ext uri="{FF2B5EF4-FFF2-40B4-BE49-F238E27FC236}">
                  <a16:creationId xmlns:a16="http://schemas.microsoft.com/office/drawing/2014/main" id="{E4A00983-A17C-4A0B-B992-425F32D57F3C}"/>
                </a:ext>
              </a:extLst>
            </p:cNvPr>
            <p:cNvSpPr>
              <a:spLocks noChangeArrowheads="1"/>
            </p:cNvSpPr>
            <p:nvPr/>
          </p:nvSpPr>
          <p:spPr bwMode="auto">
            <a:xfrm>
              <a:off x="3312"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5" name="Oval 24">
              <a:extLst>
                <a:ext uri="{FF2B5EF4-FFF2-40B4-BE49-F238E27FC236}">
                  <a16:creationId xmlns:a16="http://schemas.microsoft.com/office/drawing/2014/main" id="{BD17175A-0C4B-45CD-A9DE-51089ED50E86}"/>
                </a:ext>
              </a:extLst>
            </p:cNvPr>
            <p:cNvSpPr>
              <a:spLocks noChangeArrowheads="1"/>
            </p:cNvSpPr>
            <p:nvPr/>
          </p:nvSpPr>
          <p:spPr bwMode="auto">
            <a:xfrm>
              <a:off x="3168"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6" name="Oval 25">
              <a:extLst>
                <a:ext uri="{FF2B5EF4-FFF2-40B4-BE49-F238E27FC236}">
                  <a16:creationId xmlns:a16="http://schemas.microsoft.com/office/drawing/2014/main" id="{0DADC271-F151-4A3D-A2FF-AA12B5F5B48E}"/>
                </a:ext>
              </a:extLst>
            </p:cNvPr>
            <p:cNvSpPr>
              <a:spLocks noChangeArrowheads="1"/>
            </p:cNvSpPr>
            <p:nvPr/>
          </p:nvSpPr>
          <p:spPr bwMode="auto">
            <a:xfrm>
              <a:off x="3544" y="1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7" name="Oval 26">
              <a:extLst>
                <a:ext uri="{FF2B5EF4-FFF2-40B4-BE49-F238E27FC236}">
                  <a16:creationId xmlns:a16="http://schemas.microsoft.com/office/drawing/2014/main" id="{472491B6-438A-4FC1-A32E-1AEF4815FC4F}"/>
                </a:ext>
              </a:extLst>
            </p:cNvPr>
            <p:cNvSpPr>
              <a:spLocks noChangeArrowheads="1"/>
            </p:cNvSpPr>
            <p:nvPr/>
          </p:nvSpPr>
          <p:spPr bwMode="auto">
            <a:xfrm>
              <a:off x="340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8" name="Oval 27">
              <a:extLst>
                <a:ext uri="{FF2B5EF4-FFF2-40B4-BE49-F238E27FC236}">
                  <a16:creationId xmlns:a16="http://schemas.microsoft.com/office/drawing/2014/main" id="{6C02F068-852E-4DD8-923E-C2680549A31A}"/>
                </a:ext>
              </a:extLst>
            </p:cNvPr>
            <p:cNvSpPr>
              <a:spLocks noChangeArrowheads="1"/>
            </p:cNvSpPr>
            <p:nvPr/>
          </p:nvSpPr>
          <p:spPr bwMode="auto">
            <a:xfrm>
              <a:off x="363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39" name="Oval 28">
              <a:extLst>
                <a:ext uri="{FF2B5EF4-FFF2-40B4-BE49-F238E27FC236}">
                  <a16:creationId xmlns:a16="http://schemas.microsoft.com/office/drawing/2014/main" id="{8AAE0F3C-CC06-4ADA-9EC1-1EB45F689F7D}"/>
                </a:ext>
              </a:extLst>
            </p:cNvPr>
            <p:cNvSpPr>
              <a:spLocks noChangeArrowheads="1"/>
            </p:cNvSpPr>
            <p:nvPr/>
          </p:nvSpPr>
          <p:spPr bwMode="auto">
            <a:xfrm>
              <a:off x="3734"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0" name="Oval 29">
              <a:extLst>
                <a:ext uri="{FF2B5EF4-FFF2-40B4-BE49-F238E27FC236}">
                  <a16:creationId xmlns:a16="http://schemas.microsoft.com/office/drawing/2014/main" id="{A75ECFCA-4002-42D6-89CB-4F87AD2B72E9}"/>
                </a:ext>
              </a:extLst>
            </p:cNvPr>
            <p:cNvSpPr>
              <a:spLocks noChangeArrowheads="1"/>
            </p:cNvSpPr>
            <p:nvPr/>
          </p:nvSpPr>
          <p:spPr bwMode="auto">
            <a:xfrm>
              <a:off x="368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1" name="Oval 30">
              <a:extLst>
                <a:ext uri="{FF2B5EF4-FFF2-40B4-BE49-F238E27FC236}">
                  <a16:creationId xmlns:a16="http://schemas.microsoft.com/office/drawing/2014/main" id="{798AF902-CD3B-4262-A394-F1FCE04CF5D5}"/>
                </a:ext>
              </a:extLst>
            </p:cNvPr>
            <p:cNvSpPr>
              <a:spLocks noChangeArrowheads="1"/>
            </p:cNvSpPr>
            <p:nvPr/>
          </p:nvSpPr>
          <p:spPr bwMode="auto">
            <a:xfrm>
              <a:off x="3638"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2" name="Oval 31">
              <a:extLst>
                <a:ext uri="{FF2B5EF4-FFF2-40B4-BE49-F238E27FC236}">
                  <a16:creationId xmlns:a16="http://schemas.microsoft.com/office/drawing/2014/main" id="{7D603638-B8FC-4647-A6FA-BD176999C1F7}"/>
                </a:ext>
              </a:extLst>
            </p:cNvPr>
            <p:cNvSpPr>
              <a:spLocks noChangeArrowheads="1"/>
            </p:cNvSpPr>
            <p:nvPr/>
          </p:nvSpPr>
          <p:spPr bwMode="auto">
            <a:xfrm>
              <a:off x="3566" y="17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3" name="Oval 32">
              <a:extLst>
                <a:ext uri="{FF2B5EF4-FFF2-40B4-BE49-F238E27FC236}">
                  <a16:creationId xmlns:a16="http://schemas.microsoft.com/office/drawing/2014/main" id="{CBF1B493-B9C7-4340-8C65-E176DD0182E1}"/>
                </a:ext>
              </a:extLst>
            </p:cNvPr>
            <p:cNvSpPr>
              <a:spLocks noChangeArrowheads="1"/>
            </p:cNvSpPr>
            <p:nvPr/>
          </p:nvSpPr>
          <p:spPr bwMode="auto">
            <a:xfrm>
              <a:off x="3542"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4" name="Oval 33">
              <a:extLst>
                <a:ext uri="{FF2B5EF4-FFF2-40B4-BE49-F238E27FC236}">
                  <a16:creationId xmlns:a16="http://schemas.microsoft.com/office/drawing/2014/main" id="{58D25466-8BBF-4436-8A70-F75A37242D15}"/>
                </a:ext>
              </a:extLst>
            </p:cNvPr>
            <p:cNvSpPr>
              <a:spLocks noChangeArrowheads="1"/>
            </p:cNvSpPr>
            <p:nvPr/>
          </p:nvSpPr>
          <p:spPr bwMode="auto">
            <a:xfrm>
              <a:off x="3638"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5" name="Oval 34">
              <a:extLst>
                <a:ext uri="{FF2B5EF4-FFF2-40B4-BE49-F238E27FC236}">
                  <a16:creationId xmlns:a16="http://schemas.microsoft.com/office/drawing/2014/main" id="{49A92934-1469-4591-9135-6C35FA4C6B25}"/>
                </a:ext>
              </a:extLst>
            </p:cNvPr>
            <p:cNvSpPr>
              <a:spLocks noChangeArrowheads="1"/>
            </p:cNvSpPr>
            <p:nvPr/>
          </p:nvSpPr>
          <p:spPr bwMode="auto">
            <a:xfrm>
              <a:off x="3504"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6" name="Oval 35">
              <a:extLst>
                <a:ext uri="{FF2B5EF4-FFF2-40B4-BE49-F238E27FC236}">
                  <a16:creationId xmlns:a16="http://schemas.microsoft.com/office/drawing/2014/main" id="{A15FEC93-5B88-419E-8473-9387D8900FB6}"/>
                </a:ext>
              </a:extLst>
            </p:cNvPr>
            <p:cNvSpPr>
              <a:spLocks noChangeArrowheads="1"/>
            </p:cNvSpPr>
            <p:nvPr/>
          </p:nvSpPr>
          <p:spPr bwMode="auto">
            <a:xfrm>
              <a:off x="3590"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7" name="Oval 36">
              <a:extLst>
                <a:ext uri="{FF2B5EF4-FFF2-40B4-BE49-F238E27FC236}">
                  <a16:creationId xmlns:a16="http://schemas.microsoft.com/office/drawing/2014/main" id="{EC941763-FF2A-44E8-901F-04C85D1CDC80}"/>
                </a:ext>
              </a:extLst>
            </p:cNvPr>
            <p:cNvSpPr>
              <a:spLocks noChangeArrowheads="1"/>
            </p:cNvSpPr>
            <p:nvPr/>
          </p:nvSpPr>
          <p:spPr bwMode="auto">
            <a:xfrm>
              <a:off x="3542"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8" name="Oval 37">
              <a:extLst>
                <a:ext uri="{FF2B5EF4-FFF2-40B4-BE49-F238E27FC236}">
                  <a16:creationId xmlns:a16="http://schemas.microsoft.com/office/drawing/2014/main" id="{F14B55F2-8F59-4E42-B790-CB9A6AA253C5}"/>
                </a:ext>
              </a:extLst>
            </p:cNvPr>
            <p:cNvSpPr>
              <a:spLocks noChangeArrowheads="1"/>
            </p:cNvSpPr>
            <p:nvPr/>
          </p:nvSpPr>
          <p:spPr bwMode="auto">
            <a:xfrm>
              <a:off x="3590" y="219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49" name="Oval 38">
              <a:extLst>
                <a:ext uri="{FF2B5EF4-FFF2-40B4-BE49-F238E27FC236}">
                  <a16:creationId xmlns:a16="http://schemas.microsoft.com/office/drawing/2014/main" id="{309BD64E-41CC-4FE5-8CCC-17D46F94C563}"/>
                </a:ext>
              </a:extLst>
            </p:cNvPr>
            <p:cNvSpPr>
              <a:spLocks noChangeArrowheads="1"/>
            </p:cNvSpPr>
            <p:nvPr/>
          </p:nvSpPr>
          <p:spPr bwMode="auto">
            <a:xfrm>
              <a:off x="3542"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0" name="Oval 39">
              <a:extLst>
                <a:ext uri="{FF2B5EF4-FFF2-40B4-BE49-F238E27FC236}">
                  <a16:creationId xmlns:a16="http://schemas.microsoft.com/office/drawing/2014/main" id="{EC151E25-017E-48FC-B402-122841C17EBF}"/>
                </a:ext>
              </a:extLst>
            </p:cNvPr>
            <p:cNvSpPr>
              <a:spLocks noChangeArrowheads="1"/>
            </p:cNvSpPr>
            <p:nvPr/>
          </p:nvSpPr>
          <p:spPr bwMode="auto">
            <a:xfrm>
              <a:off x="3470" y="2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1" name="Oval 40">
              <a:extLst>
                <a:ext uri="{FF2B5EF4-FFF2-40B4-BE49-F238E27FC236}">
                  <a16:creationId xmlns:a16="http://schemas.microsoft.com/office/drawing/2014/main" id="{B5F96BF2-3314-41BB-9DF0-78919F65003D}"/>
                </a:ext>
              </a:extLst>
            </p:cNvPr>
            <p:cNvSpPr>
              <a:spLocks noChangeArrowheads="1"/>
            </p:cNvSpPr>
            <p:nvPr/>
          </p:nvSpPr>
          <p:spPr bwMode="auto">
            <a:xfrm>
              <a:off x="3446"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2" name="Oval 41">
              <a:extLst>
                <a:ext uri="{FF2B5EF4-FFF2-40B4-BE49-F238E27FC236}">
                  <a16:creationId xmlns:a16="http://schemas.microsoft.com/office/drawing/2014/main" id="{91EFCEDF-9E56-4B46-ABC8-A041EB6232D4}"/>
                </a:ext>
              </a:extLst>
            </p:cNvPr>
            <p:cNvSpPr>
              <a:spLocks noChangeArrowheads="1"/>
            </p:cNvSpPr>
            <p:nvPr/>
          </p:nvSpPr>
          <p:spPr bwMode="auto">
            <a:xfrm>
              <a:off x="3542" y="239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3" name="Oval 42">
              <a:extLst>
                <a:ext uri="{FF2B5EF4-FFF2-40B4-BE49-F238E27FC236}">
                  <a16:creationId xmlns:a16="http://schemas.microsoft.com/office/drawing/2014/main" id="{1697CDCF-AB33-4B15-8BF1-90466703BEF7}"/>
                </a:ext>
              </a:extLst>
            </p:cNvPr>
            <p:cNvSpPr>
              <a:spLocks noChangeArrowheads="1"/>
            </p:cNvSpPr>
            <p:nvPr/>
          </p:nvSpPr>
          <p:spPr bwMode="auto">
            <a:xfrm>
              <a:off x="336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4" name="Oval 43">
              <a:extLst>
                <a:ext uri="{FF2B5EF4-FFF2-40B4-BE49-F238E27FC236}">
                  <a16:creationId xmlns:a16="http://schemas.microsoft.com/office/drawing/2014/main" id="{42EDACF9-A457-4D63-83F9-E07759754822}"/>
                </a:ext>
              </a:extLst>
            </p:cNvPr>
            <p:cNvSpPr>
              <a:spLocks noChangeArrowheads="1"/>
            </p:cNvSpPr>
            <p:nvPr/>
          </p:nvSpPr>
          <p:spPr bwMode="auto">
            <a:xfrm>
              <a:off x="4598"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5" name="Oval 44">
              <a:extLst>
                <a:ext uri="{FF2B5EF4-FFF2-40B4-BE49-F238E27FC236}">
                  <a16:creationId xmlns:a16="http://schemas.microsoft.com/office/drawing/2014/main" id="{82C64016-BAE7-4C0A-AC2A-7C62A3F01BBE}"/>
                </a:ext>
              </a:extLst>
            </p:cNvPr>
            <p:cNvSpPr>
              <a:spLocks noChangeArrowheads="1"/>
            </p:cNvSpPr>
            <p:nvPr/>
          </p:nvSpPr>
          <p:spPr bwMode="auto">
            <a:xfrm>
              <a:off x="4646" y="294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6" name="Oval 45">
              <a:extLst>
                <a:ext uri="{FF2B5EF4-FFF2-40B4-BE49-F238E27FC236}">
                  <a16:creationId xmlns:a16="http://schemas.microsoft.com/office/drawing/2014/main" id="{FB6354C8-25E7-4ECA-B9EC-D49284C7C918}"/>
                </a:ext>
              </a:extLst>
            </p:cNvPr>
            <p:cNvSpPr>
              <a:spLocks noChangeArrowheads="1"/>
            </p:cNvSpPr>
            <p:nvPr/>
          </p:nvSpPr>
          <p:spPr bwMode="auto">
            <a:xfrm>
              <a:off x="4598" y="284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7" name="Oval 46">
              <a:extLst>
                <a:ext uri="{FF2B5EF4-FFF2-40B4-BE49-F238E27FC236}">
                  <a16:creationId xmlns:a16="http://schemas.microsoft.com/office/drawing/2014/main" id="{8F868844-1655-44BF-A5D0-80D066C53262}"/>
                </a:ext>
              </a:extLst>
            </p:cNvPr>
            <p:cNvSpPr>
              <a:spLocks noChangeArrowheads="1"/>
            </p:cNvSpPr>
            <p:nvPr/>
          </p:nvSpPr>
          <p:spPr bwMode="auto">
            <a:xfrm>
              <a:off x="4526"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8" name="Oval 47">
              <a:extLst>
                <a:ext uri="{FF2B5EF4-FFF2-40B4-BE49-F238E27FC236}">
                  <a16:creationId xmlns:a16="http://schemas.microsoft.com/office/drawing/2014/main" id="{4AB6736A-DF92-4B7F-A18E-82A6C4B49F2B}"/>
                </a:ext>
              </a:extLst>
            </p:cNvPr>
            <p:cNvSpPr>
              <a:spLocks noChangeArrowheads="1"/>
            </p:cNvSpPr>
            <p:nvPr/>
          </p:nvSpPr>
          <p:spPr bwMode="auto">
            <a:xfrm>
              <a:off x="4502"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59" name="Oval 48">
              <a:extLst>
                <a:ext uri="{FF2B5EF4-FFF2-40B4-BE49-F238E27FC236}">
                  <a16:creationId xmlns:a16="http://schemas.microsoft.com/office/drawing/2014/main" id="{4DC446DD-2D79-4F54-8C05-3B8ED53C78FE}"/>
                </a:ext>
              </a:extLst>
            </p:cNvPr>
            <p:cNvSpPr>
              <a:spLocks noChangeArrowheads="1"/>
            </p:cNvSpPr>
            <p:nvPr/>
          </p:nvSpPr>
          <p:spPr bwMode="auto">
            <a:xfrm>
              <a:off x="4598"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0" name="Oval 49">
              <a:extLst>
                <a:ext uri="{FF2B5EF4-FFF2-40B4-BE49-F238E27FC236}">
                  <a16:creationId xmlns:a16="http://schemas.microsoft.com/office/drawing/2014/main" id="{56D13D49-8F9A-4E25-84F5-7C16ACD3A547}"/>
                </a:ext>
              </a:extLst>
            </p:cNvPr>
            <p:cNvSpPr>
              <a:spLocks noChangeArrowheads="1"/>
            </p:cNvSpPr>
            <p:nvPr/>
          </p:nvSpPr>
          <p:spPr bwMode="auto">
            <a:xfrm>
              <a:off x="4550"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1" name="Oval 50">
              <a:extLst>
                <a:ext uri="{FF2B5EF4-FFF2-40B4-BE49-F238E27FC236}">
                  <a16:creationId xmlns:a16="http://schemas.microsoft.com/office/drawing/2014/main" id="{E1A4BA8A-BBE9-41EA-90FC-CDB24A5B31AE}"/>
                </a:ext>
              </a:extLst>
            </p:cNvPr>
            <p:cNvSpPr>
              <a:spLocks noChangeArrowheads="1"/>
            </p:cNvSpPr>
            <p:nvPr/>
          </p:nvSpPr>
          <p:spPr bwMode="auto">
            <a:xfrm>
              <a:off x="3264"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2" name="Oval 51">
              <a:extLst>
                <a:ext uri="{FF2B5EF4-FFF2-40B4-BE49-F238E27FC236}">
                  <a16:creationId xmlns:a16="http://schemas.microsoft.com/office/drawing/2014/main" id="{032F6006-3D8F-49EA-A792-EA19DF89F7FD}"/>
                </a:ext>
              </a:extLst>
            </p:cNvPr>
            <p:cNvSpPr>
              <a:spLocks noChangeArrowheads="1"/>
            </p:cNvSpPr>
            <p:nvPr/>
          </p:nvSpPr>
          <p:spPr bwMode="auto">
            <a:xfrm>
              <a:off x="331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3" name="Oval 52">
              <a:extLst>
                <a:ext uri="{FF2B5EF4-FFF2-40B4-BE49-F238E27FC236}">
                  <a16:creationId xmlns:a16="http://schemas.microsoft.com/office/drawing/2014/main" id="{C75D62D8-7389-48B4-B82A-76E0013EDFB8}"/>
                </a:ext>
              </a:extLst>
            </p:cNvPr>
            <p:cNvSpPr>
              <a:spLocks noChangeArrowheads="1"/>
            </p:cNvSpPr>
            <p:nvPr/>
          </p:nvSpPr>
          <p:spPr bwMode="auto">
            <a:xfrm>
              <a:off x="3192" y="23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4" name="Oval 53">
              <a:extLst>
                <a:ext uri="{FF2B5EF4-FFF2-40B4-BE49-F238E27FC236}">
                  <a16:creationId xmlns:a16="http://schemas.microsoft.com/office/drawing/2014/main" id="{78B9B330-B6EA-45E3-BD7B-40E430ABF224}"/>
                </a:ext>
              </a:extLst>
            </p:cNvPr>
            <p:cNvSpPr>
              <a:spLocks noChangeArrowheads="1"/>
            </p:cNvSpPr>
            <p:nvPr/>
          </p:nvSpPr>
          <p:spPr bwMode="auto">
            <a:xfrm>
              <a:off x="3168"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5" name="Oval 54">
              <a:extLst>
                <a:ext uri="{FF2B5EF4-FFF2-40B4-BE49-F238E27FC236}">
                  <a16:creationId xmlns:a16="http://schemas.microsoft.com/office/drawing/2014/main" id="{31578AF8-FE5C-4713-895C-2DA3F3BE8603}"/>
                </a:ext>
              </a:extLst>
            </p:cNvPr>
            <p:cNvSpPr>
              <a:spLocks noChangeArrowheads="1"/>
            </p:cNvSpPr>
            <p:nvPr/>
          </p:nvSpPr>
          <p:spPr bwMode="auto">
            <a:xfrm>
              <a:off x="3264"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6" name="Oval 55">
              <a:extLst>
                <a:ext uri="{FF2B5EF4-FFF2-40B4-BE49-F238E27FC236}">
                  <a16:creationId xmlns:a16="http://schemas.microsoft.com/office/drawing/2014/main" id="{25EF4B2B-4ED8-4F46-9776-BE9269878117}"/>
                </a:ext>
              </a:extLst>
            </p:cNvPr>
            <p:cNvSpPr>
              <a:spLocks noChangeArrowheads="1"/>
            </p:cNvSpPr>
            <p:nvPr/>
          </p:nvSpPr>
          <p:spPr bwMode="auto">
            <a:xfrm>
              <a:off x="3368"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7" name="Oval 56">
              <a:extLst>
                <a:ext uri="{FF2B5EF4-FFF2-40B4-BE49-F238E27FC236}">
                  <a16:creationId xmlns:a16="http://schemas.microsoft.com/office/drawing/2014/main" id="{CE44C893-B683-43AB-81DA-1D68628E7988}"/>
                </a:ext>
              </a:extLst>
            </p:cNvPr>
            <p:cNvSpPr>
              <a:spLocks noChangeArrowheads="1"/>
            </p:cNvSpPr>
            <p:nvPr/>
          </p:nvSpPr>
          <p:spPr bwMode="auto">
            <a:xfrm>
              <a:off x="3416" y="158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8" name="Oval 57">
              <a:extLst>
                <a:ext uri="{FF2B5EF4-FFF2-40B4-BE49-F238E27FC236}">
                  <a16:creationId xmlns:a16="http://schemas.microsoft.com/office/drawing/2014/main" id="{5FC5FD32-538B-497C-81BC-C05CDBC27FD9}"/>
                </a:ext>
              </a:extLst>
            </p:cNvPr>
            <p:cNvSpPr>
              <a:spLocks noChangeArrowheads="1"/>
            </p:cNvSpPr>
            <p:nvPr/>
          </p:nvSpPr>
          <p:spPr bwMode="auto">
            <a:xfrm>
              <a:off x="3296" y="15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69" name="Oval 58">
              <a:extLst>
                <a:ext uri="{FF2B5EF4-FFF2-40B4-BE49-F238E27FC236}">
                  <a16:creationId xmlns:a16="http://schemas.microsoft.com/office/drawing/2014/main" id="{552E63D2-3929-4B94-BB90-CD7F43F29F1D}"/>
                </a:ext>
              </a:extLst>
            </p:cNvPr>
            <p:cNvSpPr>
              <a:spLocks noChangeArrowheads="1"/>
            </p:cNvSpPr>
            <p:nvPr/>
          </p:nvSpPr>
          <p:spPr bwMode="auto">
            <a:xfrm>
              <a:off x="3272"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0" name="Oval 59">
              <a:extLst>
                <a:ext uri="{FF2B5EF4-FFF2-40B4-BE49-F238E27FC236}">
                  <a16:creationId xmlns:a16="http://schemas.microsoft.com/office/drawing/2014/main" id="{EFC5C175-C376-45DD-BE69-8C99B446B48C}"/>
                </a:ext>
              </a:extLst>
            </p:cNvPr>
            <p:cNvSpPr>
              <a:spLocks noChangeArrowheads="1"/>
            </p:cNvSpPr>
            <p:nvPr/>
          </p:nvSpPr>
          <p:spPr bwMode="auto">
            <a:xfrm>
              <a:off x="3264" y="17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1" name="Oval 60">
              <a:extLst>
                <a:ext uri="{FF2B5EF4-FFF2-40B4-BE49-F238E27FC236}">
                  <a16:creationId xmlns:a16="http://schemas.microsoft.com/office/drawing/2014/main" id="{1183B229-98CE-4FF5-81CE-0382B5666FD7}"/>
                </a:ext>
              </a:extLst>
            </p:cNvPr>
            <p:cNvSpPr>
              <a:spLocks noChangeArrowheads="1"/>
            </p:cNvSpPr>
            <p:nvPr/>
          </p:nvSpPr>
          <p:spPr bwMode="auto">
            <a:xfrm>
              <a:off x="4296"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2" name="Oval 61">
              <a:extLst>
                <a:ext uri="{FF2B5EF4-FFF2-40B4-BE49-F238E27FC236}">
                  <a16:creationId xmlns:a16="http://schemas.microsoft.com/office/drawing/2014/main" id="{97E3CA21-63F1-4678-A02F-8C2AF993C4F6}"/>
                </a:ext>
              </a:extLst>
            </p:cNvPr>
            <p:cNvSpPr>
              <a:spLocks noChangeArrowheads="1"/>
            </p:cNvSpPr>
            <p:nvPr/>
          </p:nvSpPr>
          <p:spPr bwMode="auto">
            <a:xfrm>
              <a:off x="4344" y="2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3" name="Oval 62">
              <a:extLst>
                <a:ext uri="{FF2B5EF4-FFF2-40B4-BE49-F238E27FC236}">
                  <a16:creationId xmlns:a16="http://schemas.microsoft.com/office/drawing/2014/main" id="{0DF87546-7A13-4F73-B22D-AA56FE976A2E}"/>
                </a:ext>
              </a:extLst>
            </p:cNvPr>
            <p:cNvSpPr>
              <a:spLocks noChangeArrowheads="1"/>
            </p:cNvSpPr>
            <p:nvPr/>
          </p:nvSpPr>
          <p:spPr bwMode="auto">
            <a:xfrm>
              <a:off x="4224"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4" name="Oval 63">
              <a:extLst>
                <a:ext uri="{FF2B5EF4-FFF2-40B4-BE49-F238E27FC236}">
                  <a16:creationId xmlns:a16="http://schemas.microsoft.com/office/drawing/2014/main" id="{9F504D67-EA20-48D8-9BF7-DC9E8A7E3D69}"/>
                </a:ext>
              </a:extLst>
            </p:cNvPr>
            <p:cNvSpPr>
              <a:spLocks noChangeArrowheads="1"/>
            </p:cNvSpPr>
            <p:nvPr/>
          </p:nvSpPr>
          <p:spPr bwMode="auto">
            <a:xfrm>
              <a:off x="420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5" name="Oval 64">
              <a:extLst>
                <a:ext uri="{FF2B5EF4-FFF2-40B4-BE49-F238E27FC236}">
                  <a16:creationId xmlns:a16="http://schemas.microsoft.com/office/drawing/2014/main" id="{A775D5A5-ACD7-4FFE-A62C-5A2328600B98}"/>
                </a:ext>
              </a:extLst>
            </p:cNvPr>
            <p:cNvSpPr>
              <a:spLocks noChangeArrowheads="1"/>
            </p:cNvSpPr>
            <p:nvPr/>
          </p:nvSpPr>
          <p:spPr bwMode="auto">
            <a:xfrm>
              <a:off x="345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6" name="Oval 65">
              <a:extLst>
                <a:ext uri="{FF2B5EF4-FFF2-40B4-BE49-F238E27FC236}">
                  <a16:creationId xmlns:a16="http://schemas.microsoft.com/office/drawing/2014/main" id="{E2988C47-6C66-42E6-A64E-DD168FBEC2B8}"/>
                </a:ext>
              </a:extLst>
            </p:cNvPr>
            <p:cNvSpPr>
              <a:spLocks noChangeArrowheads="1"/>
            </p:cNvSpPr>
            <p:nvPr/>
          </p:nvSpPr>
          <p:spPr bwMode="auto">
            <a:xfrm>
              <a:off x="3416"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7" name="Oval 66">
              <a:extLst>
                <a:ext uri="{FF2B5EF4-FFF2-40B4-BE49-F238E27FC236}">
                  <a16:creationId xmlns:a16="http://schemas.microsoft.com/office/drawing/2014/main" id="{0CA61FB1-6787-49ED-A216-5193D81A6D80}"/>
                </a:ext>
              </a:extLst>
            </p:cNvPr>
            <p:cNvSpPr>
              <a:spLocks noChangeArrowheads="1"/>
            </p:cNvSpPr>
            <p:nvPr/>
          </p:nvSpPr>
          <p:spPr bwMode="auto">
            <a:xfrm>
              <a:off x="3464" y="24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8" name="Oval 67">
              <a:extLst>
                <a:ext uri="{FF2B5EF4-FFF2-40B4-BE49-F238E27FC236}">
                  <a16:creationId xmlns:a16="http://schemas.microsoft.com/office/drawing/2014/main" id="{EBF5A39C-65A0-4373-88E2-C0C0DC52561E}"/>
                </a:ext>
              </a:extLst>
            </p:cNvPr>
            <p:cNvSpPr>
              <a:spLocks noChangeArrowheads="1"/>
            </p:cNvSpPr>
            <p:nvPr/>
          </p:nvSpPr>
          <p:spPr bwMode="auto">
            <a:xfrm>
              <a:off x="3344" y="24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79" name="Oval 68">
              <a:extLst>
                <a:ext uri="{FF2B5EF4-FFF2-40B4-BE49-F238E27FC236}">
                  <a16:creationId xmlns:a16="http://schemas.microsoft.com/office/drawing/2014/main" id="{D31EDD85-407D-427B-B3C4-AFFA389B0CAA}"/>
                </a:ext>
              </a:extLst>
            </p:cNvPr>
            <p:cNvSpPr>
              <a:spLocks noChangeArrowheads="1"/>
            </p:cNvSpPr>
            <p:nvPr/>
          </p:nvSpPr>
          <p:spPr bwMode="auto">
            <a:xfrm>
              <a:off x="3320"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0" name="Oval 69">
              <a:extLst>
                <a:ext uri="{FF2B5EF4-FFF2-40B4-BE49-F238E27FC236}">
                  <a16:creationId xmlns:a16="http://schemas.microsoft.com/office/drawing/2014/main" id="{1979376F-26B9-444D-B6AF-98F68F68D24A}"/>
                </a:ext>
              </a:extLst>
            </p:cNvPr>
            <p:cNvSpPr>
              <a:spLocks noChangeArrowheads="1"/>
            </p:cNvSpPr>
            <p:nvPr/>
          </p:nvSpPr>
          <p:spPr bwMode="auto">
            <a:xfrm>
              <a:off x="4392"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1" name="Oval 70">
              <a:extLst>
                <a:ext uri="{FF2B5EF4-FFF2-40B4-BE49-F238E27FC236}">
                  <a16:creationId xmlns:a16="http://schemas.microsoft.com/office/drawing/2014/main" id="{2F8D5535-350C-4648-838D-A8DAC72FC551}"/>
                </a:ext>
              </a:extLst>
            </p:cNvPr>
            <p:cNvSpPr>
              <a:spLocks noChangeArrowheads="1"/>
            </p:cNvSpPr>
            <p:nvPr/>
          </p:nvSpPr>
          <p:spPr bwMode="auto">
            <a:xfrm>
              <a:off x="444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2" name="Oval 71">
              <a:extLst>
                <a:ext uri="{FF2B5EF4-FFF2-40B4-BE49-F238E27FC236}">
                  <a16:creationId xmlns:a16="http://schemas.microsoft.com/office/drawing/2014/main" id="{3C273819-30BC-42F4-9289-4CAEE84A905E}"/>
                </a:ext>
              </a:extLst>
            </p:cNvPr>
            <p:cNvSpPr>
              <a:spLocks noChangeArrowheads="1"/>
            </p:cNvSpPr>
            <p:nvPr/>
          </p:nvSpPr>
          <p:spPr bwMode="auto">
            <a:xfrm>
              <a:off x="4512" y="315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3" name="Oval 72">
              <a:extLst>
                <a:ext uri="{FF2B5EF4-FFF2-40B4-BE49-F238E27FC236}">
                  <a16:creationId xmlns:a16="http://schemas.microsoft.com/office/drawing/2014/main" id="{CFA59D1E-D503-432B-9B70-2C057707D1F5}"/>
                </a:ext>
              </a:extLst>
            </p:cNvPr>
            <p:cNvSpPr>
              <a:spLocks noChangeArrowheads="1"/>
            </p:cNvSpPr>
            <p:nvPr/>
          </p:nvSpPr>
          <p:spPr bwMode="auto">
            <a:xfrm>
              <a:off x="429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4" name="Oval 73">
              <a:extLst>
                <a:ext uri="{FF2B5EF4-FFF2-40B4-BE49-F238E27FC236}">
                  <a16:creationId xmlns:a16="http://schemas.microsoft.com/office/drawing/2014/main" id="{74FCDA03-382D-467B-9645-60255B9E7437}"/>
                </a:ext>
              </a:extLst>
            </p:cNvPr>
            <p:cNvSpPr>
              <a:spLocks noChangeArrowheads="1"/>
            </p:cNvSpPr>
            <p:nvPr/>
          </p:nvSpPr>
          <p:spPr bwMode="auto">
            <a:xfrm>
              <a:off x="4800"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5" name="Oval 74">
              <a:extLst>
                <a:ext uri="{FF2B5EF4-FFF2-40B4-BE49-F238E27FC236}">
                  <a16:creationId xmlns:a16="http://schemas.microsoft.com/office/drawing/2014/main" id="{47455929-11BE-4FE0-BD45-C1CD4C246B85}"/>
                </a:ext>
              </a:extLst>
            </p:cNvPr>
            <p:cNvSpPr>
              <a:spLocks noChangeArrowheads="1"/>
            </p:cNvSpPr>
            <p:nvPr/>
          </p:nvSpPr>
          <p:spPr bwMode="auto">
            <a:xfrm>
              <a:off x="4848" y="29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6" name="Oval 75">
              <a:extLst>
                <a:ext uri="{FF2B5EF4-FFF2-40B4-BE49-F238E27FC236}">
                  <a16:creationId xmlns:a16="http://schemas.microsoft.com/office/drawing/2014/main" id="{8186C71F-3AED-4A0F-BFFD-2DC47615D462}"/>
                </a:ext>
              </a:extLst>
            </p:cNvPr>
            <p:cNvSpPr>
              <a:spLocks noChangeArrowheads="1"/>
            </p:cNvSpPr>
            <p:nvPr/>
          </p:nvSpPr>
          <p:spPr bwMode="auto">
            <a:xfrm>
              <a:off x="4728" y="29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7" name="Oval 76">
              <a:extLst>
                <a:ext uri="{FF2B5EF4-FFF2-40B4-BE49-F238E27FC236}">
                  <a16:creationId xmlns:a16="http://schemas.microsoft.com/office/drawing/2014/main" id="{89AC7C61-F68D-4C5A-B510-08069C92A666}"/>
                </a:ext>
              </a:extLst>
            </p:cNvPr>
            <p:cNvSpPr>
              <a:spLocks noChangeArrowheads="1"/>
            </p:cNvSpPr>
            <p:nvPr/>
          </p:nvSpPr>
          <p:spPr bwMode="auto">
            <a:xfrm>
              <a:off x="4704"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8" name="Oval 77">
              <a:extLst>
                <a:ext uri="{FF2B5EF4-FFF2-40B4-BE49-F238E27FC236}">
                  <a16:creationId xmlns:a16="http://schemas.microsoft.com/office/drawing/2014/main" id="{899BE2BE-B0CE-452A-A474-C93772B09394}"/>
                </a:ext>
              </a:extLst>
            </p:cNvPr>
            <p:cNvSpPr>
              <a:spLocks noChangeArrowheads="1"/>
            </p:cNvSpPr>
            <p:nvPr/>
          </p:nvSpPr>
          <p:spPr bwMode="auto">
            <a:xfrm>
              <a:off x="312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89" name="Oval 78">
              <a:extLst>
                <a:ext uri="{FF2B5EF4-FFF2-40B4-BE49-F238E27FC236}">
                  <a16:creationId xmlns:a16="http://schemas.microsoft.com/office/drawing/2014/main" id="{013D922E-84D6-4F0F-9CEC-ED528708E783}"/>
                </a:ext>
              </a:extLst>
            </p:cNvPr>
            <p:cNvSpPr>
              <a:spLocks noChangeArrowheads="1"/>
            </p:cNvSpPr>
            <p:nvPr/>
          </p:nvSpPr>
          <p:spPr bwMode="auto">
            <a:xfrm>
              <a:off x="3408"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0" name="Oval 79">
              <a:extLst>
                <a:ext uri="{FF2B5EF4-FFF2-40B4-BE49-F238E27FC236}">
                  <a16:creationId xmlns:a16="http://schemas.microsoft.com/office/drawing/2014/main" id="{98AF5765-517E-4718-AE29-867BF28B402F}"/>
                </a:ext>
              </a:extLst>
            </p:cNvPr>
            <p:cNvSpPr>
              <a:spLocks noChangeArrowheads="1"/>
            </p:cNvSpPr>
            <p:nvPr/>
          </p:nvSpPr>
          <p:spPr bwMode="auto">
            <a:xfrm>
              <a:off x="4790"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1" name="Oval 80">
              <a:extLst>
                <a:ext uri="{FF2B5EF4-FFF2-40B4-BE49-F238E27FC236}">
                  <a16:creationId xmlns:a16="http://schemas.microsoft.com/office/drawing/2014/main" id="{8A13B475-E548-490E-B3C5-571FB136FA23}"/>
                </a:ext>
              </a:extLst>
            </p:cNvPr>
            <p:cNvSpPr>
              <a:spLocks noChangeArrowheads="1"/>
            </p:cNvSpPr>
            <p:nvPr/>
          </p:nvSpPr>
          <p:spPr bwMode="auto">
            <a:xfrm>
              <a:off x="4886"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2" name="Oval 81">
              <a:extLst>
                <a:ext uri="{FF2B5EF4-FFF2-40B4-BE49-F238E27FC236}">
                  <a16:creationId xmlns:a16="http://schemas.microsoft.com/office/drawing/2014/main" id="{143B0F8D-46CE-4050-9DB0-8C335EB10A5C}"/>
                </a:ext>
              </a:extLst>
            </p:cNvPr>
            <p:cNvSpPr>
              <a:spLocks noChangeArrowheads="1"/>
            </p:cNvSpPr>
            <p:nvPr/>
          </p:nvSpPr>
          <p:spPr bwMode="auto">
            <a:xfrm>
              <a:off x="3344" y="17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3" name="Oval 82">
              <a:extLst>
                <a:ext uri="{FF2B5EF4-FFF2-40B4-BE49-F238E27FC236}">
                  <a16:creationId xmlns:a16="http://schemas.microsoft.com/office/drawing/2014/main" id="{22DA6041-D40F-447D-A3AA-B85D16423675}"/>
                </a:ext>
              </a:extLst>
            </p:cNvPr>
            <p:cNvSpPr>
              <a:spLocks noChangeArrowheads="1"/>
            </p:cNvSpPr>
            <p:nvPr/>
          </p:nvSpPr>
          <p:spPr bwMode="auto">
            <a:xfrm>
              <a:off x="3552"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4" name="Oval 83">
              <a:extLst>
                <a:ext uri="{FF2B5EF4-FFF2-40B4-BE49-F238E27FC236}">
                  <a16:creationId xmlns:a16="http://schemas.microsoft.com/office/drawing/2014/main" id="{F3EC56B7-266A-4BBE-8FC1-1D8C73E65F66}"/>
                </a:ext>
              </a:extLst>
            </p:cNvPr>
            <p:cNvSpPr>
              <a:spLocks noChangeArrowheads="1"/>
            </p:cNvSpPr>
            <p:nvPr/>
          </p:nvSpPr>
          <p:spPr bwMode="auto">
            <a:xfrm>
              <a:off x="3696"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5" name="Oval 84">
              <a:extLst>
                <a:ext uri="{FF2B5EF4-FFF2-40B4-BE49-F238E27FC236}">
                  <a16:creationId xmlns:a16="http://schemas.microsoft.com/office/drawing/2014/main" id="{46D14FDD-B288-4494-B8BD-955F3C016D6A}"/>
                </a:ext>
              </a:extLst>
            </p:cNvPr>
            <p:cNvSpPr>
              <a:spLocks noChangeArrowheads="1"/>
            </p:cNvSpPr>
            <p:nvPr/>
          </p:nvSpPr>
          <p:spPr bwMode="auto">
            <a:xfrm>
              <a:off x="3744"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6" name="Oval 85">
              <a:extLst>
                <a:ext uri="{FF2B5EF4-FFF2-40B4-BE49-F238E27FC236}">
                  <a16:creationId xmlns:a16="http://schemas.microsoft.com/office/drawing/2014/main" id="{75B3740F-BA78-4DB3-9E25-29D3FA165447}"/>
                </a:ext>
              </a:extLst>
            </p:cNvPr>
            <p:cNvSpPr>
              <a:spLocks noChangeArrowheads="1"/>
            </p:cNvSpPr>
            <p:nvPr/>
          </p:nvSpPr>
          <p:spPr bwMode="auto">
            <a:xfrm>
              <a:off x="3168"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7" name="Oval 86">
              <a:extLst>
                <a:ext uri="{FF2B5EF4-FFF2-40B4-BE49-F238E27FC236}">
                  <a16:creationId xmlns:a16="http://schemas.microsoft.com/office/drawing/2014/main" id="{D0C80D02-6BD1-47E5-9419-13E86DF4EDC5}"/>
                </a:ext>
              </a:extLst>
            </p:cNvPr>
            <p:cNvSpPr>
              <a:spLocks noChangeArrowheads="1"/>
            </p:cNvSpPr>
            <p:nvPr/>
          </p:nvSpPr>
          <p:spPr bwMode="auto">
            <a:xfrm>
              <a:off x="307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8" name="Oval 87">
              <a:extLst>
                <a:ext uri="{FF2B5EF4-FFF2-40B4-BE49-F238E27FC236}">
                  <a16:creationId xmlns:a16="http://schemas.microsoft.com/office/drawing/2014/main" id="{2B3BB352-46D4-4DD6-8CA9-D13F1B426046}"/>
                </a:ext>
              </a:extLst>
            </p:cNvPr>
            <p:cNvSpPr>
              <a:spLocks noChangeArrowheads="1"/>
            </p:cNvSpPr>
            <p:nvPr/>
          </p:nvSpPr>
          <p:spPr bwMode="auto">
            <a:xfrm>
              <a:off x="4992"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 name="Oval 88">
              <a:extLst>
                <a:ext uri="{FF2B5EF4-FFF2-40B4-BE49-F238E27FC236}">
                  <a16:creationId xmlns:a16="http://schemas.microsoft.com/office/drawing/2014/main" id="{7363AD78-B284-4DB2-B001-EB09D9510588}"/>
                </a:ext>
              </a:extLst>
            </p:cNvPr>
            <p:cNvSpPr>
              <a:spLocks noChangeArrowheads="1"/>
            </p:cNvSpPr>
            <p:nvPr/>
          </p:nvSpPr>
          <p:spPr bwMode="auto">
            <a:xfrm>
              <a:off x="489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0" name="Oval 89">
              <a:extLst>
                <a:ext uri="{FF2B5EF4-FFF2-40B4-BE49-F238E27FC236}">
                  <a16:creationId xmlns:a16="http://schemas.microsoft.com/office/drawing/2014/main" id="{57250A11-6F76-4614-9A83-2FC755BEA922}"/>
                </a:ext>
              </a:extLst>
            </p:cNvPr>
            <p:cNvSpPr>
              <a:spLocks noChangeArrowheads="1"/>
            </p:cNvSpPr>
            <p:nvPr/>
          </p:nvSpPr>
          <p:spPr bwMode="auto">
            <a:xfrm>
              <a:off x="5088"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1" name="Oval 90">
              <a:extLst>
                <a:ext uri="{FF2B5EF4-FFF2-40B4-BE49-F238E27FC236}">
                  <a16:creationId xmlns:a16="http://schemas.microsoft.com/office/drawing/2014/main" id="{747E736C-3060-4F4E-A20D-07AF33797BE1}"/>
                </a:ext>
              </a:extLst>
            </p:cNvPr>
            <p:cNvSpPr>
              <a:spLocks noChangeArrowheads="1"/>
            </p:cNvSpPr>
            <p:nvPr/>
          </p:nvSpPr>
          <p:spPr bwMode="auto">
            <a:xfrm>
              <a:off x="513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2" name="Oval 91">
              <a:extLst>
                <a:ext uri="{FF2B5EF4-FFF2-40B4-BE49-F238E27FC236}">
                  <a16:creationId xmlns:a16="http://schemas.microsoft.com/office/drawing/2014/main" id="{3952650B-5776-4EE7-A5D0-658FC0263838}"/>
                </a:ext>
              </a:extLst>
            </p:cNvPr>
            <p:cNvSpPr>
              <a:spLocks noChangeArrowheads="1"/>
            </p:cNvSpPr>
            <p:nvPr/>
          </p:nvSpPr>
          <p:spPr bwMode="auto">
            <a:xfrm>
              <a:off x="4992"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3" name="Oval 92">
              <a:extLst>
                <a:ext uri="{FF2B5EF4-FFF2-40B4-BE49-F238E27FC236}">
                  <a16:creationId xmlns:a16="http://schemas.microsoft.com/office/drawing/2014/main" id="{5AE30966-046A-4E9C-9223-83699AF9D5C2}"/>
                </a:ext>
              </a:extLst>
            </p:cNvPr>
            <p:cNvSpPr>
              <a:spLocks noChangeArrowheads="1"/>
            </p:cNvSpPr>
            <p:nvPr/>
          </p:nvSpPr>
          <p:spPr bwMode="auto">
            <a:xfrm>
              <a:off x="417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4" name="Oval 93">
              <a:extLst>
                <a:ext uri="{FF2B5EF4-FFF2-40B4-BE49-F238E27FC236}">
                  <a16:creationId xmlns:a16="http://schemas.microsoft.com/office/drawing/2014/main" id="{0CB35E20-679A-437E-8814-B7ACBB96532E}"/>
                </a:ext>
              </a:extLst>
            </p:cNvPr>
            <p:cNvSpPr>
              <a:spLocks noChangeArrowheads="1"/>
            </p:cNvSpPr>
            <p:nvPr/>
          </p:nvSpPr>
          <p:spPr bwMode="auto">
            <a:xfrm>
              <a:off x="4104" y="30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5" name="Oval 94">
              <a:extLst>
                <a:ext uri="{FF2B5EF4-FFF2-40B4-BE49-F238E27FC236}">
                  <a16:creationId xmlns:a16="http://schemas.microsoft.com/office/drawing/2014/main" id="{3F72069B-42CA-47AA-9B7F-048A72C6674B}"/>
                </a:ext>
              </a:extLst>
            </p:cNvPr>
            <p:cNvSpPr>
              <a:spLocks noChangeArrowheads="1"/>
            </p:cNvSpPr>
            <p:nvPr/>
          </p:nvSpPr>
          <p:spPr bwMode="auto">
            <a:xfrm>
              <a:off x="4080"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6" name="Oval 95">
              <a:extLst>
                <a:ext uri="{FF2B5EF4-FFF2-40B4-BE49-F238E27FC236}">
                  <a16:creationId xmlns:a16="http://schemas.microsoft.com/office/drawing/2014/main" id="{53DA465E-F3CC-4452-BD38-8A13D8E6CB69}"/>
                </a:ext>
              </a:extLst>
            </p:cNvPr>
            <p:cNvSpPr>
              <a:spLocks noChangeArrowheads="1"/>
            </p:cNvSpPr>
            <p:nvPr/>
          </p:nvSpPr>
          <p:spPr bwMode="auto">
            <a:xfrm>
              <a:off x="3984"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7" name="Oval 96">
              <a:extLst>
                <a:ext uri="{FF2B5EF4-FFF2-40B4-BE49-F238E27FC236}">
                  <a16:creationId xmlns:a16="http://schemas.microsoft.com/office/drawing/2014/main" id="{8554A639-DDFF-4DA5-A004-9E77F302C34A}"/>
                </a:ext>
              </a:extLst>
            </p:cNvPr>
            <p:cNvSpPr>
              <a:spLocks noChangeArrowheads="1"/>
            </p:cNvSpPr>
            <p:nvPr/>
          </p:nvSpPr>
          <p:spPr bwMode="auto">
            <a:xfrm>
              <a:off x="3928"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8" name="Oval 97">
              <a:extLst>
                <a:ext uri="{FF2B5EF4-FFF2-40B4-BE49-F238E27FC236}">
                  <a16:creationId xmlns:a16="http://schemas.microsoft.com/office/drawing/2014/main" id="{1761611D-5085-4390-BB36-0641A7098116}"/>
                </a:ext>
              </a:extLst>
            </p:cNvPr>
            <p:cNvSpPr>
              <a:spLocks noChangeArrowheads="1"/>
            </p:cNvSpPr>
            <p:nvPr/>
          </p:nvSpPr>
          <p:spPr bwMode="auto">
            <a:xfrm>
              <a:off x="3904" y="31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09" name="Oval 98">
              <a:extLst>
                <a:ext uri="{FF2B5EF4-FFF2-40B4-BE49-F238E27FC236}">
                  <a16:creationId xmlns:a16="http://schemas.microsoft.com/office/drawing/2014/main" id="{0F5E64B1-83BB-4085-8A33-C63A9CED29AF}"/>
                </a:ext>
              </a:extLst>
            </p:cNvPr>
            <p:cNvSpPr>
              <a:spLocks noChangeArrowheads="1"/>
            </p:cNvSpPr>
            <p:nvPr/>
          </p:nvSpPr>
          <p:spPr bwMode="auto">
            <a:xfrm>
              <a:off x="4118"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0" name="Oval 99">
              <a:extLst>
                <a:ext uri="{FF2B5EF4-FFF2-40B4-BE49-F238E27FC236}">
                  <a16:creationId xmlns:a16="http://schemas.microsoft.com/office/drawing/2014/main" id="{EAAF50C3-3D56-40BD-B5DC-3178B99592BB}"/>
                </a:ext>
              </a:extLst>
            </p:cNvPr>
            <p:cNvSpPr>
              <a:spLocks noChangeArrowheads="1"/>
            </p:cNvSpPr>
            <p:nvPr/>
          </p:nvSpPr>
          <p:spPr bwMode="auto">
            <a:xfrm>
              <a:off x="4046" y="297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1" name="Oval 100">
              <a:extLst>
                <a:ext uri="{FF2B5EF4-FFF2-40B4-BE49-F238E27FC236}">
                  <a16:creationId xmlns:a16="http://schemas.microsoft.com/office/drawing/2014/main" id="{CBE6316C-B7E4-4938-9BFB-DE30CB348873}"/>
                </a:ext>
              </a:extLst>
            </p:cNvPr>
            <p:cNvSpPr>
              <a:spLocks noChangeArrowheads="1"/>
            </p:cNvSpPr>
            <p:nvPr/>
          </p:nvSpPr>
          <p:spPr bwMode="auto">
            <a:xfrm>
              <a:off x="4022"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2" name="Oval 101">
              <a:extLst>
                <a:ext uri="{FF2B5EF4-FFF2-40B4-BE49-F238E27FC236}">
                  <a16:creationId xmlns:a16="http://schemas.microsoft.com/office/drawing/2014/main" id="{DC2B2EB5-B8EF-40A2-AF09-ACA62B843BB5}"/>
                </a:ext>
              </a:extLst>
            </p:cNvPr>
            <p:cNvSpPr>
              <a:spLocks noChangeArrowheads="1"/>
            </p:cNvSpPr>
            <p:nvPr/>
          </p:nvSpPr>
          <p:spPr bwMode="auto">
            <a:xfrm>
              <a:off x="4800"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3" name="Oval 102">
              <a:extLst>
                <a:ext uri="{FF2B5EF4-FFF2-40B4-BE49-F238E27FC236}">
                  <a16:creationId xmlns:a16="http://schemas.microsoft.com/office/drawing/2014/main" id="{6BACBB38-30BC-4F0F-932F-38019D87C455}"/>
                </a:ext>
              </a:extLst>
            </p:cNvPr>
            <p:cNvSpPr>
              <a:spLocks noChangeArrowheads="1"/>
            </p:cNvSpPr>
            <p:nvPr/>
          </p:nvSpPr>
          <p:spPr bwMode="auto">
            <a:xfrm>
              <a:off x="4728"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4" name="Oval 103">
              <a:extLst>
                <a:ext uri="{FF2B5EF4-FFF2-40B4-BE49-F238E27FC236}">
                  <a16:creationId xmlns:a16="http://schemas.microsoft.com/office/drawing/2014/main" id="{C0A10855-6906-49B1-9DC7-0FE2E8A8494A}"/>
                </a:ext>
              </a:extLst>
            </p:cNvPr>
            <p:cNvSpPr>
              <a:spLocks noChangeArrowheads="1"/>
            </p:cNvSpPr>
            <p:nvPr/>
          </p:nvSpPr>
          <p:spPr bwMode="auto">
            <a:xfrm>
              <a:off x="4704"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5" name="Oval 104">
              <a:extLst>
                <a:ext uri="{FF2B5EF4-FFF2-40B4-BE49-F238E27FC236}">
                  <a16:creationId xmlns:a16="http://schemas.microsoft.com/office/drawing/2014/main" id="{6FDD2B4B-4BA5-4390-A95A-02262AC6C886}"/>
                </a:ext>
              </a:extLst>
            </p:cNvPr>
            <p:cNvSpPr>
              <a:spLocks noChangeArrowheads="1"/>
            </p:cNvSpPr>
            <p:nvPr/>
          </p:nvSpPr>
          <p:spPr bwMode="auto">
            <a:xfrm>
              <a:off x="5072"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6" name="Oval 105">
              <a:extLst>
                <a:ext uri="{FF2B5EF4-FFF2-40B4-BE49-F238E27FC236}">
                  <a16:creationId xmlns:a16="http://schemas.microsoft.com/office/drawing/2014/main" id="{4CE233F3-24AD-4454-ADAA-4A740CC49C6E}"/>
                </a:ext>
              </a:extLst>
            </p:cNvPr>
            <p:cNvSpPr>
              <a:spLocks noChangeArrowheads="1"/>
            </p:cNvSpPr>
            <p:nvPr/>
          </p:nvSpPr>
          <p:spPr bwMode="auto">
            <a:xfrm>
              <a:off x="500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7" name="Oval 106">
              <a:extLst>
                <a:ext uri="{FF2B5EF4-FFF2-40B4-BE49-F238E27FC236}">
                  <a16:creationId xmlns:a16="http://schemas.microsoft.com/office/drawing/2014/main" id="{AF1577F2-ABBF-40AB-94E4-8298FD72665F}"/>
                </a:ext>
              </a:extLst>
            </p:cNvPr>
            <p:cNvSpPr>
              <a:spLocks noChangeArrowheads="1"/>
            </p:cNvSpPr>
            <p:nvPr/>
          </p:nvSpPr>
          <p:spPr bwMode="auto">
            <a:xfrm>
              <a:off x="4976"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8" name="Oval 107">
              <a:extLst>
                <a:ext uri="{FF2B5EF4-FFF2-40B4-BE49-F238E27FC236}">
                  <a16:creationId xmlns:a16="http://schemas.microsoft.com/office/drawing/2014/main" id="{52DF8DF4-0286-4A0C-8BBA-244D76E0F5A9}"/>
                </a:ext>
              </a:extLst>
            </p:cNvPr>
            <p:cNvSpPr>
              <a:spLocks noChangeArrowheads="1"/>
            </p:cNvSpPr>
            <p:nvPr/>
          </p:nvSpPr>
          <p:spPr bwMode="auto">
            <a:xfrm>
              <a:off x="4502" y="28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19" name="Oval 108">
              <a:extLst>
                <a:ext uri="{FF2B5EF4-FFF2-40B4-BE49-F238E27FC236}">
                  <a16:creationId xmlns:a16="http://schemas.microsoft.com/office/drawing/2014/main" id="{DC5D2A1D-B6BE-4857-A6AD-8C49E3D00A33}"/>
                </a:ext>
              </a:extLst>
            </p:cNvPr>
            <p:cNvSpPr>
              <a:spLocks noChangeArrowheads="1"/>
            </p:cNvSpPr>
            <p:nvPr/>
          </p:nvSpPr>
          <p:spPr bwMode="auto">
            <a:xfrm>
              <a:off x="4430" y="29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0" name="Oval 109">
              <a:extLst>
                <a:ext uri="{FF2B5EF4-FFF2-40B4-BE49-F238E27FC236}">
                  <a16:creationId xmlns:a16="http://schemas.microsoft.com/office/drawing/2014/main" id="{4A6E168F-D5C2-4690-BA75-891ADFDB8D4F}"/>
                </a:ext>
              </a:extLst>
            </p:cNvPr>
            <p:cNvSpPr>
              <a:spLocks noChangeArrowheads="1"/>
            </p:cNvSpPr>
            <p:nvPr/>
          </p:nvSpPr>
          <p:spPr bwMode="auto">
            <a:xfrm>
              <a:off x="4406"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1" name="Oval 110">
              <a:extLst>
                <a:ext uri="{FF2B5EF4-FFF2-40B4-BE49-F238E27FC236}">
                  <a16:creationId xmlns:a16="http://schemas.microsoft.com/office/drawing/2014/main" id="{85609F7C-D73A-486F-B4C0-DCE49104CD33}"/>
                </a:ext>
              </a:extLst>
            </p:cNvPr>
            <p:cNvSpPr>
              <a:spLocks noChangeArrowheads="1"/>
            </p:cNvSpPr>
            <p:nvPr/>
          </p:nvSpPr>
          <p:spPr bwMode="auto">
            <a:xfrm>
              <a:off x="4598"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2" name="Oval 111">
              <a:extLst>
                <a:ext uri="{FF2B5EF4-FFF2-40B4-BE49-F238E27FC236}">
                  <a16:creationId xmlns:a16="http://schemas.microsoft.com/office/drawing/2014/main" id="{6F532712-0E6A-4D97-B7AC-C99DA7ECA780}"/>
                </a:ext>
              </a:extLst>
            </p:cNvPr>
            <p:cNvSpPr>
              <a:spLocks noChangeArrowheads="1"/>
            </p:cNvSpPr>
            <p:nvPr/>
          </p:nvSpPr>
          <p:spPr bwMode="auto">
            <a:xfrm>
              <a:off x="4142"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3" name="Oval 112">
              <a:extLst>
                <a:ext uri="{FF2B5EF4-FFF2-40B4-BE49-F238E27FC236}">
                  <a16:creationId xmlns:a16="http://schemas.microsoft.com/office/drawing/2014/main" id="{6FE70523-7676-4407-A60D-AEAA578CB327}"/>
                </a:ext>
              </a:extLst>
            </p:cNvPr>
            <p:cNvSpPr>
              <a:spLocks noChangeArrowheads="1"/>
            </p:cNvSpPr>
            <p:nvPr/>
          </p:nvSpPr>
          <p:spPr bwMode="auto">
            <a:xfrm>
              <a:off x="4270" y="29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4" name="Oval 113">
              <a:extLst>
                <a:ext uri="{FF2B5EF4-FFF2-40B4-BE49-F238E27FC236}">
                  <a16:creationId xmlns:a16="http://schemas.microsoft.com/office/drawing/2014/main" id="{95A855DD-8FE5-4C2A-B1EE-FE393711C42E}"/>
                </a:ext>
              </a:extLst>
            </p:cNvPr>
            <p:cNvSpPr>
              <a:spLocks noChangeArrowheads="1"/>
            </p:cNvSpPr>
            <p:nvPr/>
          </p:nvSpPr>
          <p:spPr bwMode="auto">
            <a:xfrm>
              <a:off x="4368" y="30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5" name="Oval 114">
              <a:extLst>
                <a:ext uri="{FF2B5EF4-FFF2-40B4-BE49-F238E27FC236}">
                  <a16:creationId xmlns:a16="http://schemas.microsoft.com/office/drawing/2014/main" id="{110660A4-2FE3-4643-B2DE-36AC6763620F}"/>
                </a:ext>
              </a:extLst>
            </p:cNvPr>
            <p:cNvSpPr>
              <a:spLocks noChangeArrowheads="1"/>
            </p:cNvSpPr>
            <p:nvPr/>
          </p:nvSpPr>
          <p:spPr bwMode="auto">
            <a:xfrm>
              <a:off x="4224" y="32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6" name="Oval 115">
              <a:extLst>
                <a:ext uri="{FF2B5EF4-FFF2-40B4-BE49-F238E27FC236}">
                  <a16:creationId xmlns:a16="http://schemas.microsoft.com/office/drawing/2014/main" id="{FEE5EFB6-31A4-43E6-91B3-265B6C8FED15}"/>
                </a:ext>
              </a:extLst>
            </p:cNvPr>
            <p:cNvSpPr>
              <a:spLocks noChangeArrowheads="1"/>
            </p:cNvSpPr>
            <p:nvPr/>
          </p:nvSpPr>
          <p:spPr bwMode="auto">
            <a:xfrm>
              <a:off x="4336"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7" name="Oval 116">
              <a:extLst>
                <a:ext uri="{FF2B5EF4-FFF2-40B4-BE49-F238E27FC236}">
                  <a16:creationId xmlns:a16="http://schemas.microsoft.com/office/drawing/2014/main" id="{1A295101-FFD0-4B44-927A-875D4ED85F2A}"/>
                </a:ext>
              </a:extLst>
            </p:cNvPr>
            <p:cNvSpPr>
              <a:spLocks noChangeArrowheads="1"/>
            </p:cNvSpPr>
            <p:nvPr/>
          </p:nvSpPr>
          <p:spPr bwMode="auto">
            <a:xfrm>
              <a:off x="4454"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8" name="Oval 117">
              <a:extLst>
                <a:ext uri="{FF2B5EF4-FFF2-40B4-BE49-F238E27FC236}">
                  <a16:creationId xmlns:a16="http://schemas.microsoft.com/office/drawing/2014/main" id="{790B700B-9EFD-49F0-BFA6-0033159423C4}"/>
                </a:ext>
              </a:extLst>
            </p:cNvPr>
            <p:cNvSpPr>
              <a:spLocks noChangeArrowheads="1"/>
            </p:cNvSpPr>
            <p:nvPr/>
          </p:nvSpPr>
          <p:spPr bwMode="auto">
            <a:xfrm>
              <a:off x="47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9" name="Oval 118">
              <a:extLst>
                <a:ext uri="{FF2B5EF4-FFF2-40B4-BE49-F238E27FC236}">
                  <a16:creationId xmlns:a16="http://schemas.microsoft.com/office/drawing/2014/main" id="{C06F7A82-A413-4C17-91FA-92D445C5E407}"/>
                </a:ext>
              </a:extLst>
            </p:cNvPr>
            <p:cNvSpPr>
              <a:spLocks noChangeArrowheads="1"/>
            </p:cNvSpPr>
            <p:nvPr/>
          </p:nvSpPr>
          <p:spPr bwMode="auto">
            <a:xfrm>
              <a:off x="483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0" name="Oval 119">
              <a:extLst>
                <a:ext uri="{FF2B5EF4-FFF2-40B4-BE49-F238E27FC236}">
                  <a16:creationId xmlns:a16="http://schemas.microsoft.com/office/drawing/2014/main" id="{570C6667-8232-460B-A023-D5B085DE02A5}"/>
                </a:ext>
              </a:extLst>
            </p:cNvPr>
            <p:cNvSpPr>
              <a:spLocks noChangeArrowheads="1"/>
            </p:cNvSpPr>
            <p:nvPr/>
          </p:nvSpPr>
          <p:spPr bwMode="auto">
            <a:xfrm>
              <a:off x="4902" y="3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1" name="Oval 120">
              <a:extLst>
                <a:ext uri="{FF2B5EF4-FFF2-40B4-BE49-F238E27FC236}">
                  <a16:creationId xmlns:a16="http://schemas.microsoft.com/office/drawing/2014/main" id="{AE6E3401-EA91-4FBD-ADD5-CE9FDA0C3BDE}"/>
                </a:ext>
              </a:extLst>
            </p:cNvPr>
            <p:cNvSpPr>
              <a:spLocks noChangeArrowheads="1"/>
            </p:cNvSpPr>
            <p:nvPr/>
          </p:nvSpPr>
          <p:spPr bwMode="auto">
            <a:xfrm>
              <a:off x="5104"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2" name="Oval 121">
              <a:extLst>
                <a:ext uri="{FF2B5EF4-FFF2-40B4-BE49-F238E27FC236}">
                  <a16:creationId xmlns:a16="http://schemas.microsoft.com/office/drawing/2014/main" id="{FBFA3DB1-FECB-4CE2-ABEF-DBD97133ED31}"/>
                </a:ext>
              </a:extLst>
            </p:cNvPr>
            <p:cNvSpPr>
              <a:spLocks noChangeArrowheads="1"/>
            </p:cNvSpPr>
            <p:nvPr/>
          </p:nvSpPr>
          <p:spPr bwMode="auto">
            <a:xfrm>
              <a:off x="5008"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3" name="Oval 122">
              <a:extLst>
                <a:ext uri="{FF2B5EF4-FFF2-40B4-BE49-F238E27FC236}">
                  <a16:creationId xmlns:a16="http://schemas.microsoft.com/office/drawing/2014/main" id="{5C533712-2531-43F8-967A-3AEBD2B35B77}"/>
                </a:ext>
              </a:extLst>
            </p:cNvPr>
            <p:cNvSpPr>
              <a:spLocks noChangeArrowheads="1"/>
            </p:cNvSpPr>
            <p:nvPr/>
          </p:nvSpPr>
          <p:spPr bwMode="auto">
            <a:xfrm>
              <a:off x="5270"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4" name="Oval 123">
              <a:extLst>
                <a:ext uri="{FF2B5EF4-FFF2-40B4-BE49-F238E27FC236}">
                  <a16:creationId xmlns:a16="http://schemas.microsoft.com/office/drawing/2014/main" id="{4E53CF3A-38A0-4461-8EC6-2C05A4497FBB}"/>
                </a:ext>
              </a:extLst>
            </p:cNvPr>
            <p:cNvSpPr>
              <a:spLocks noChangeArrowheads="1"/>
            </p:cNvSpPr>
            <p:nvPr/>
          </p:nvSpPr>
          <p:spPr bwMode="auto">
            <a:xfrm>
              <a:off x="5174"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5" name="Oval 124">
              <a:extLst>
                <a:ext uri="{FF2B5EF4-FFF2-40B4-BE49-F238E27FC236}">
                  <a16:creationId xmlns:a16="http://schemas.microsoft.com/office/drawing/2014/main" id="{81A75217-2720-4E2D-AC7F-C0DE11B2FFCC}"/>
                </a:ext>
              </a:extLst>
            </p:cNvPr>
            <p:cNvSpPr>
              <a:spLocks noChangeArrowheads="1"/>
            </p:cNvSpPr>
            <p:nvPr/>
          </p:nvSpPr>
          <p:spPr bwMode="auto">
            <a:xfrm>
              <a:off x="5200"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6" name="Oval 125">
              <a:extLst>
                <a:ext uri="{FF2B5EF4-FFF2-40B4-BE49-F238E27FC236}">
                  <a16:creationId xmlns:a16="http://schemas.microsoft.com/office/drawing/2014/main" id="{F82A4AB4-CFE0-4E6B-95F5-C9F9EEC4DE23}"/>
                </a:ext>
              </a:extLst>
            </p:cNvPr>
            <p:cNvSpPr>
              <a:spLocks noChangeArrowheads="1"/>
            </p:cNvSpPr>
            <p:nvPr/>
          </p:nvSpPr>
          <p:spPr bwMode="auto">
            <a:xfrm>
              <a:off x="51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7" name="Oval 126">
              <a:extLst>
                <a:ext uri="{FF2B5EF4-FFF2-40B4-BE49-F238E27FC236}">
                  <a16:creationId xmlns:a16="http://schemas.microsoft.com/office/drawing/2014/main" id="{CAEDF857-B59F-4589-A8BE-876B7D78EAF8}"/>
                </a:ext>
              </a:extLst>
            </p:cNvPr>
            <p:cNvSpPr>
              <a:spLocks noChangeArrowheads="1"/>
            </p:cNvSpPr>
            <p:nvPr/>
          </p:nvSpPr>
          <p:spPr bwMode="auto">
            <a:xfrm>
              <a:off x="5270"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8" name="Oval 127">
              <a:extLst>
                <a:ext uri="{FF2B5EF4-FFF2-40B4-BE49-F238E27FC236}">
                  <a16:creationId xmlns:a16="http://schemas.microsoft.com/office/drawing/2014/main" id="{C78BD667-FDD5-4468-A3E7-3A7D496825F8}"/>
                </a:ext>
              </a:extLst>
            </p:cNvPr>
            <p:cNvSpPr>
              <a:spLocks noChangeArrowheads="1"/>
            </p:cNvSpPr>
            <p:nvPr/>
          </p:nvSpPr>
          <p:spPr bwMode="auto">
            <a:xfrm>
              <a:off x="5174"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39" name="Oval 128">
              <a:extLst>
                <a:ext uri="{FF2B5EF4-FFF2-40B4-BE49-F238E27FC236}">
                  <a16:creationId xmlns:a16="http://schemas.microsoft.com/office/drawing/2014/main" id="{AE31C9C7-7C97-4452-BB14-F82E7A91612A}"/>
                </a:ext>
              </a:extLst>
            </p:cNvPr>
            <p:cNvSpPr>
              <a:spLocks noChangeArrowheads="1"/>
            </p:cNvSpPr>
            <p:nvPr/>
          </p:nvSpPr>
          <p:spPr bwMode="auto">
            <a:xfrm>
              <a:off x="5318"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0" name="Oval 129">
              <a:extLst>
                <a:ext uri="{FF2B5EF4-FFF2-40B4-BE49-F238E27FC236}">
                  <a16:creationId xmlns:a16="http://schemas.microsoft.com/office/drawing/2014/main" id="{2F2AEBBA-713A-4BCF-80D8-1281B96363E3}"/>
                </a:ext>
              </a:extLst>
            </p:cNvPr>
            <p:cNvSpPr>
              <a:spLocks noChangeArrowheads="1"/>
            </p:cNvSpPr>
            <p:nvPr/>
          </p:nvSpPr>
          <p:spPr bwMode="auto">
            <a:xfrm>
              <a:off x="5222"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1" name="Oval 130">
              <a:extLst>
                <a:ext uri="{FF2B5EF4-FFF2-40B4-BE49-F238E27FC236}">
                  <a16:creationId xmlns:a16="http://schemas.microsoft.com/office/drawing/2014/main" id="{0BBF7C64-A9EF-430D-AAF1-3511DC981F32}"/>
                </a:ext>
              </a:extLst>
            </p:cNvPr>
            <p:cNvSpPr>
              <a:spLocks noChangeArrowheads="1"/>
            </p:cNvSpPr>
            <p:nvPr/>
          </p:nvSpPr>
          <p:spPr bwMode="auto">
            <a:xfrm>
              <a:off x="5400"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2" name="Oval 131">
              <a:extLst>
                <a:ext uri="{FF2B5EF4-FFF2-40B4-BE49-F238E27FC236}">
                  <a16:creationId xmlns:a16="http://schemas.microsoft.com/office/drawing/2014/main" id="{23055AB2-495D-424C-B1D2-06F7C43B3457}"/>
                </a:ext>
              </a:extLst>
            </p:cNvPr>
            <p:cNvSpPr>
              <a:spLocks noChangeArrowheads="1"/>
            </p:cNvSpPr>
            <p:nvPr/>
          </p:nvSpPr>
          <p:spPr bwMode="auto">
            <a:xfrm>
              <a:off x="5366"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3" name="Oval 132">
              <a:extLst>
                <a:ext uri="{FF2B5EF4-FFF2-40B4-BE49-F238E27FC236}">
                  <a16:creationId xmlns:a16="http://schemas.microsoft.com/office/drawing/2014/main" id="{AD0179D8-0FBF-4040-9F24-50CC12F062C8}"/>
                </a:ext>
              </a:extLst>
            </p:cNvPr>
            <p:cNvSpPr>
              <a:spLocks noChangeArrowheads="1"/>
            </p:cNvSpPr>
            <p:nvPr/>
          </p:nvSpPr>
          <p:spPr bwMode="auto">
            <a:xfrm>
              <a:off x="3648" y="21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4" name="Oval 133">
              <a:extLst>
                <a:ext uri="{FF2B5EF4-FFF2-40B4-BE49-F238E27FC236}">
                  <a16:creationId xmlns:a16="http://schemas.microsoft.com/office/drawing/2014/main" id="{28A8F39C-FDCB-4D58-BB1F-611534FEBA43}"/>
                </a:ext>
              </a:extLst>
            </p:cNvPr>
            <p:cNvSpPr>
              <a:spLocks noChangeArrowheads="1"/>
            </p:cNvSpPr>
            <p:nvPr/>
          </p:nvSpPr>
          <p:spPr bwMode="auto">
            <a:xfrm>
              <a:off x="3672" y="19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5" name="Oval 134">
              <a:extLst>
                <a:ext uri="{FF2B5EF4-FFF2-40B4-BE49-F238E27FC236}">
                  <a16:creationId xmlns:a16="http://schemas.microsoft.com/office/drawing/2014/main" id="{C086AA65-1190-4F6F-A6BF-E5A39F49EB80}"/>
                </a:ext>
              </a:extLst>
            </p:cNvPr>
            <p:cNvSpPr>
              <a:spLocks noChangeArrowheads="1"/>
            </p:cNvSpPr>
            <p:nvPr/>
          </p:nvSpPr>
          <p:spPr bwMode="auto">
            <a:xfrm>
              <a:off x="5040" y="2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6" name="Oval 135">
              <a:extLst>
                <a:ext uri="{FF2B5EF4-FFF2-40B4-BE49-F238E27FC236}">
                  <a16:creationId xmlns:a16="http://schemas.microsoft.com/office/drawing/2014/main" id="{1EE63ACE-E8FC-41A2-B6A6-577909CFCBB8}"/>
                </a:ext>
              </a:extLst>
            </p:cNvPr>
            <p:cNvSpPr>
              <a:spLocks noChangeArrowheads="1"/>
            </p:cNvSpPr>
            <p:nvPr/>
          </p:nvSpPr>
          <p:spPr bwMode="auto">
            <a:xfrm>
              <a:off x="436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7" name="Oval 136">
              <a:extLst>
                <a:ext uri="{FF2B5EF4-FFF2-40B4-BE49-F238E27FC236}">
                  <a16:creationId xmlns:a16="http://schemas.microsoft.com/office/drawing/2014/main" id="{EED2A0E0-1746-480A-BED0-03FC61357FE6}"/>
                </a:ext>
              </a:extLst>
            </p:cNvPr>
            <p:cNvSpPr>
              <a:spLocks noChangeArrowheads="1"/>
            </p:cNvSpPr>
            <p:nvPr/>
          </p:nvSpPr>
          <p:spPr bwMode="auto">
            <a:xfrm>
              <a:off x="5088" y="1680"/>
              <a:ext cx="288" cy="192"/>
            </a:xfrm>
            <a:prstGeom prst="ellipse">
              <a:avLst/>
            </a:prstGeom>
            <a:noFill/>
            <a:ln w="9360">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8" name="Oval 137">
              <a:extLst>
                <a:ext uri="{FF2B5EF4-FFF2-40B4-BE49-F238E27FC236}">
                  <a16:creationId xmlns:a16="http://schemas.microsoft.com/office/drawing/2014/main" id="{2BB2063D-70BF-4AFD-ACE2-882B76F12575}"/>
                </a:ext>
              </a:extLst>
            </p:cNvPr>
            <p:cNvSpPr>
              <a:spLocks noChangeArrowheads="1"/>
            </p:cNvSpPr>
            <p:nvPr/>
          </p:nvSpPr>
          <p:spPr bwMode="auto">
            <a:xfrm>
              <a:off x="5132" y="17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49" name="Oval 138">
              <a:extLst>
                <a:ext uri="{FF2B5EF4-FFF2-40B4-BE49-F238E27FC236}">
                  <a16:creationId xmlns:a16="http://schemas.microsoft.com/office/drawing/2014/main" id="{890EE914-C0FB-4A4D-83A5-B8FF4FEA6DBF}"/>
                </a:ext>
              </a:extLst>
            </p:cNvPr>
            <p:cNvSpPr>
              <a:spLocks noChangeArrowheads="1"/>
            </p:cNvSpPr>
            <p:nvPr/>
          </p:nvSpPr>
          <p:spPr bwMode="auto">
            <a:xfrm>
              <a:off x="5302" y="17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50" name="Oval 139">
              <a:extLst>
                <a:ext uri="{FF2B5EF4-FFF2-40B4-BE49-F238E27FC236}">
                  <a16:creationId xmlns:a16="http://schemas.microsoft.com/office/drawing/2014/main" id="{BF1FF2A4-75C9-49FC-B238-68FC67CE2184}"/>
                </a:ext>
              </a:extLst>
            </p:cNvPr>
            <p:cNvSpPr>
              <a:spLocks noChangeArrowheads="1"/>
            </p:cNvSpPr>
            <p:nvPr/>
          </p:nvSpPr>
          <p:spPr bwMode="auto">
            <a:xfrm>
              <a:off x="5206" y="169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51" name="Oval 140">
              <a:extLst>
                <a:ext uri="{FF2B5EF4-FFF2-40B4-BE49-F238E27FC236}">
                  <a16:creationId xmlns:a16="http://schemas.microsoft.com/office/drawing/2014/main" id="{4958D63B-77C9-4B61-B0F4-24AF2B36DEE6}"/>
                </a:ext>
              </a:extLst>
            </p:cNvPr>
            <p:cNvSpPr>
              <a:spLocks noChangeArrowheads="1"/>
            </p:cNvSpPr>
            <p:nvPr/>
          </p:nvSpPr>
          <p:spPr bwMode="auto">
            <a:xfrm>
              <a:off x="5116" y="17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52" name="Oval 141">
              <a:extLst>
                <a:ext uri="{FF2B5EF4-FFF2-40B4-BE49-F238E27FC236}">
                  <a16:creationId xmlns:a16="http://schemas.microsoft.com/office/drawing/2014/main" id="{5FA5EDB5-BE52-45EB-8697-2BAD89904582}"/>
                </a:ext>
              </a:extLst>
            </p:cNvPr>
            <p:cNvSpPr>
              <a:spLocks noChangeArrowheads="1"/>
            </p:cNvSpPr>
            <p:nvPr/>
          </p:nvSpPr>
          <p:spPr bwMode="auto">
            <a:xfrm>
              <a:off x="5222" y="18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53" name="Text Box 142">
              <a:extLst>
                <a:ext uri="{FF2B5EF4-FFF2-40B4-BE49-F238E27FC236}">
                  <a16:creationId xmlns:a16="http://schemas.microsoft.com/office/drawing/2014/main" id="{139CB5DA-AF79-4024-AD7D-835CABDCB907}"/>
                </a:ext>
              </a:extLst>
            </p:cNvPr>
            <p:cNvSpPr txBox="1">
              <a:spLocks noChangeArrowheads="1"/>
            </p:cNvSpPr>
            <p:nvPr/>
          </p:nvSpPr>
          <p:spPr bwMode="auto">
            <a:xfrm>
              <a:off x="3597" y="1228"/>
              <a:ext cx="30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a:t>N</a:t>
              </a:r>
              <a:r>
                <a:rPr lang="en-GB" altLang="en-US" sz="1600" b="1" baseline="-25000"/>
                <a:t>1</a:t>
              </a:r>
            </a:p>
          </p:txBody>
        </p:sp>
        <p:sp>
          <p:nvSpPr>
            <p:cNvPr id="154" name="Text Box 143">
              <a:extLst>
                <a:ext uri="{FF2B5EF4-FFF2-40B4-BE49-F238E27FC236}">
                  <a16:creationId xmlns:a16="http://schemas.microsoft.com/office/drawing/2014/main" id="{BBC384E9-BAAF-45B5-B9D8-A71ABC6963B9}"/>
                </a:ext>
              </a:extLst>
            </p:cNvPr>
            <p:cNvSpPr txBox="1">
              <a:spLocks noChangeArrowheads="1"/>
            </p:cNvSpPr>
            <p:nvPr/>
          </p:nvSpPr>
          <p:spPr bwMode="auto">
            <a:xfrm>
              <a:off x="3781" y="2764"/>
              <a:ext cx="306"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dirty="0"/>
                <a:t>N</a:t>
              </a:r>
              <a:r>
                <a:rPr lang="en-GB" altLang="en-US" sz="1600" b="1" baseline="-25000" dirty="0"/>
                <a:t>2</a:t>
              </a:r>
            </a:p>
          </p:txBody>
        </p:sp>
        <p:sp>
          <p:nvSpPr>
            <p:cNvPr id="155" name="Text Box 144">
              <a:extLst>
                <a:ext uri="{FF2B5EF4-FFF2-40B4-BE49-F238E27FC236}">
                  <a16:creationId xmlns:a16="http://schemas.microsoft.com/office/drawing/2014/main" id="{35847EC2-37AD-4513-8524-381A9EE077EB}"/>
                </a:ext>
              </a:extLst>
            </p:cNvPr>
            <p:cNvSpPr txBox="1">
              <a:spLocks noChangeArrowheads="1"/>
            </p:cNvSpPr>
            <p:nvPr/>
          </p:nvSpPr>
          <p:spPr bwMode="auto">
            <a:xfrm>
              <a:off x="4277" y="1240"/>
              <a:ext cx="290"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dirty="0"/>
                <a:t>o</a:t>
              </a:r>
              <a:r>
                <a:rPr lang="en-GB" altLang="en-US" sz="1600" b="1" baseline="-25000" dirty="0"/>
                <a:t>1</a:t>
              </a:r>
            </a:p>
          </p:txBody>
        </p:sp>
        <p:sp>
          <p:nvSpPr>
            <p:cNvPr id="156" name="Text Box 145">
              <a:extLst>
                <a:ext uri="{FF2B5EF4-FFF2-40B4-BE49-F238E27FC236}">
                  <a16:creationId xmlns:a16="http://schemas.microsoft.com/office/drawing/2014/main" id="{7B02450D-6414-41FE-9F6A-4A328D955AD7}"/>
                </a:ext>
              </a:extLst>
            </p:cNvPr>
            <p:cNvSpPr txBox="1">
              <a:spLocks noChangeArrowheads="1"/>
            </p:cNvSpPr>
            <p:nvPr/>
          </p:nvSpPr>
          <p:spPr bwMode="auto">
            <a:xfrm>
              <a:off x="4898" y="2448"/>
              <a:ext cx="290"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a:t>o</a:t>
              </a:r>
              <a:r>
                <a:rPr lang="en-GB" altLang="en-US" sz="1600" b="1" baseline="-25000"/>
                <a:t>2</a:t>
              </a:r>
            </a:p>
          </p:txBody>
        </p:sp>
        <p:sp>
          <p:nvSpPr>
            <p:cNvPr id="157" name="Text Box 146">
              <a:extLst>
                <a:ext uri="{FF2B5EF4-FFF2-40B4-BE49-F238E27FC236}">
                  <a16:creationId xmlns:a16="http://schemas.microsoft.com/office/drawing/2014/main" id="{800AE3BC-B73A-4308-B9C2-C51EE98E0BC9}"/>
                </a:ext>
              </a:extLst>
            </p:cNvPr>
            <p:cNvSpPr txBox="1">
              <a:spLocks noChangeArrowheads="1"/>
            </p:cNvSpPr>
            <p:nvPr/>
          </p:nvSpPr>
          <p:spPr bwMode="auto">
            <a:xfrm>
              <a:off x="5186" y="1487"/>
              <a:ext cx="31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5pPr>
              <a:lvl6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6pPr>
              <a:lvl7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7pPr>
              <a:lvl8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8pPr>
              <a:lvl9pPr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defRPr>
              </a:lvl9pPr>
            </a:lstStyle>
            <a:p>
              <a:pPr>
                <a:lnSpc>
                  <a:spcPct val="100000"/>
                </a:lnSpc>
              </a:pPr>
              <a:r>
                <a:rPr lang="en-GB" altLang="en-US" sz="1600" b="1"/>
                <a:t>O</a:t>
              </a:r>
              <a:r>
                <a:rPr lang="en-GB" altLang="en-US" sz="1600" b="1" baseline="-25000"/>
                <a:t>3</a:t>
              </a:r>
            </a:p>
          </p:txBody>
        </p:sp>
      </p:grpSp>
    </p:spTree>
    <p:extLst>
      <p:ext uri="{BB962C8B-B14F-4D97-AF65-F5344CB8AC3E}">
        <p14:creationId xmlns:p14="http://schemas.microsoft.com/office/powerpoint/2010/main" val="368704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638251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Types of Anomaly : Contextual Anomaly</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07</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F3132F58-8D6F-48EC-AC47-14F697DBCAEC}"/>
              </a:ext>
            </a:extLst>
          </p:cNvPr>
          <p:cNvSpPr txBox="1"/>
          <p:nvPr/>
        </p:nvSpPr>
        <p:spPr>
          <a:xfrm>
            <a:off x="436541" y="1350786"/>
            <a:ext cx="1092678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If a data instance is anomalous in a specific context.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transaction occurs at certain time or certain region. e.g. large spike at middle of night</a:t>
            </a:r>
            <a:endParaRPr lang="en-GB" altLang="en-US" sz="2800" dirty="0"/>
          </a:p>
        </p:txBody>
      </p:sp>
      <p:pic>
        <p:nvPicPr>
          <p:cNvPr id="158" name="Picture 5">
            <a:extLst>
              <a:ext uri="{FF2B5EF4-FFF2-40B4-BE49-F238E27FC236}">
                <a16:creationId xmlns:a16="http://schemas.microsoft.com/office/drawing/2014/main" id="{F52C9485-0968-4DF3-B83F-0D2938986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960" y="3322784"/>
            <a:ext cx="8533288" cy="320893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8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620997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Types of Anomaly : Collective Anomaly</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08</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2" name="TextBox 1">
            <a:extLst>
              <a:ext uri="{FF2B5EF4-FFF2-40B4-BE49-F238E27FC236}">
                <a16:creationId xmlns:a16="http://schemas.microsoft.com/office/drawing/2014/main" id="{F3132F58-8D6F-48EC-AC47-14F697DBCAEC}"/>
              </a:ext>
            </a:extLst>
          </p:cNvPr>
          <p:cNvSpPr txBox="1"/>
          <p:nvPr/>
        </p:nvSpPr>
        <p:spPr>
          <a:xfrm>
            <a:off x="436541" y="1350786"/>
            <a:ext cx="1092678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Collection of related data instances is anomalous with respect to the entire data set, but not individual values</a:t>
            </a:r>
            <a:endParaRPr lang="en-GB" altLang="en-US" sz="2800" dirty="0"/>
          </a:p>
        </p:txBody>
      </p:sp>
      <p:pic>
        <p:nvPicPr>
          <p:cNvPr id="9" name="Picture 4">
            <a:extLst>
              <a:ext uri="{FF2B5EF4-FFF2-40B4-BE49-F238E27FC236}">
                <a16:creationId xmlns:a16="http://schemas.microsoft.com/office/drawing/2014/main" id="{A6D1848A-CD3D-4B7D-94F0-C52A01585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14" y="3430587"/>
            <a:ext cx="8077200" cy="17129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5">
            <a:extLst>
              <a:ext uri="{FF2B5EF4-FFF2-40B4-BE49-F238E27FC236}">
                <a16:creationId xmlns:a16="http://schemas.microsoft.com/office/drawing/2014/main" id="{642468DE-2946-424C-A862-AAEC97ADE262}"/>
              </a:ext>
            </a:extLst>
          </p:cNvPr>
          <p:cNvSpPr>
            <a:spLocks noChangeArrowheads="1"/>
          </p:cNvSpPr>
          <p:nvPr/>
        </p:nvSpPr>
        <p:spPr bwMode="auto">
          <a:xfrm>
            <a:off x="4757057" y="3415347"/>
            <a:ext cx="1600200" cy="1371600"/>
          </a:xfrm>
          <a:prstGeom prst="ellipse">
            <a:avLst/>
          </a:prstGeom>
          <a:noFill/>
          <a:ln w="25400">
            <a:solidFill>
              <a:schemeClr val="tx1"/>
            </a:solidFill>
            <a:prstDash val="dash"/>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Line 6">
            <a:extLst>
              <a:ext uri="{FF2B5EF4-FFF2-40B4-BE49-F238E27FC236}">
                <a16:creationId xmlns:a16="http://schemas.microsoft.com/office/drawing/2014/main" id="{D312DE1B-C028-4FFD-BBA4-D81BBDA92829}"/>
              </a:ext>
            </a:extLst>
          </p:cNvPr>
          <p:cNvSpPr>
            <a:spLocks noChangeShapeType="1"/>
          </p:cNvSpPr>
          <p:nvPr/>
        </p:nvSpPr>
        <p:spPr bwMode="auto">
          <a:xfrm flipV="1">
            <a:off x="4376057" y="4863147"/>
            <a:ext cx="762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Text Box 7">
            <a:extLst>
              <a:ext uri="{FF2B5EF4-FFF2-40B4-BE49-F238E27FC236}">
                <a16:creationId xmlns:a16="http://schemas.microsoft.com/office/drawing/2014/main" id="{371365AE-8FE4-47BB-8B75-FF72078EDC8E}"/>
              </a:ext>
            </a:extLst>
          </p:cNvPr>
          <p:cNvSpPr txBox="1">
            <a:spLocks noChangeArrowheads="1"/>
          </p:cNvSpPr>
          <p:nvPr/>
        </p:nvSpPr>
        <p:spPr bwMode="auto">
          <a:xfrm>
            <a:off x="3233057" y="5396547"/>
            <a:ext cx="2438400" cy="3127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solidFill>
                  <a:schemeClr val="accent1">
                    <a:lumMod val="75000"/>
                  </a:schemeClr>
                </a:solidFill>
              </a:rPr>
              <a:t>Anomalous Subsequence</a:t>
            </a:r>
          </a:p>
        </p:txBody>
      </p:sp>
    </p:spTree>
    <p:extLst>
      <p:ext uri="{BB962C8B-B14F-4D97-AF65-F5344CB8AC3E}">
        <p14:creationId xmlns:p14="http://schemas.microsoft.com/office/powerpoint/2010/main" val="288920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4"/>
          <p:cNvSpPr txBox="1">
            <a:spLocks noChangeArrowheads="1"/>
          </p:cNvSpPr>
          <p:nvPr/>
        </p:nvSpPr>
        <p:spPr bwMode="auto">
          <a:xfrm>
            <a:off x="557644" y="569590"/>
            <a:ext cx="176381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sz="3000">
                <a:ln w="0"/>
                <a:solidFill>
                  <a:schemeClr val="accent1">
                    <a:lumMod val="75000"/>
                  </a:schemeClr>
                </a:solidFill>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en-US" dirty="0"/>
              <a:t>Taxonomy</a:t>
            </a:r>
          </a:p>
        </p:txBody>
      </p:sp>
      <p:sp>
        <p:nvSpPr>
          <p:cNvPr id="28" name="Rectangle 27"/>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60">
              <a:latin typeface="Roboto Regular"/>
              <a:cs typeface="Roboto Regular"/>
            </a:endParaRPr>
          </a:p>
        </p:txBody>
      </p:sp>
      <p:sp>
        <p:nvSpPr>
          <p:cNvPr id="18437" name="TextBox 28"/>
          <p:cNvSpPr txBox="1">
            <a:spLocks noChangeArrowheads="1"/>
          </p:cNvSpPr>
          <p:nvPr/>
        </p:nvSpPr>
        <p:spPr bwMode="auto">
          <a:xfrm>
            <a:off x="11363326" y="636270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60" dirty="0">
                <a:solidFill>
                  <a:srgbClr val="FFFFFF"/>
                </a:solidFill>
                <a:latin typeface="Roboto Regular"/>
                <a:cs typeface="Roboto Regular"/>
              </a:rPr>
              <a:t>08</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407" y="1"/>
            <a:ext cx="1829593" cy="1293962"/>
          </a:xfrm>
          <a:prstGeom prst="rect">
            <a:avLst/>
          </a:prstGeom>
        </p:spPr>
      </p:pic>
      <p:sp>
        <p:nvSpPr>
          <p:cNvPr id="15" name="Rectangle 14"/>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13" name="Text Box 2">
            <a:extLst>
              <a:ext uri="{FF2B5EF4-FFF2-40B4-BE49-F238E27FC236}">
                <a16:creationId xmlns:a16="http://schemas.microsoft.com/office/drawing/2014/main" id="{43766A4F-E3D4-4182-A5AC-3DBAC89B7440}"/>
              </a:ext>
            </a:extLst>
          </p:cNvPr>
          <p:cNvSpPr txBox="1">
            <a:spLocks noChangeArrowheads="1"/>
          </p:cNvSpPr>
          <p:nvPr/>
        </p:nvSpPr>
        <p:spPr bwMode="auto">
          <a:xfrm>
            <a:off x="778829" y="1217539"/>
            <a:ext cx="2438400" cy="398463"/>
          </a:xfrm>
          <a:prstGeom prst="rect">
            <a:avLst/>
          </a:prstGeom>
          <a:solidFill>
            <a:schemeClr val="accent2">
              <a:lumMod val="60000"/>
              <a:lumOff val="40000"/>
            </a:schemeClr>
          </a:solidFill>
          <a:ln w="9360">
            <a:solidFill>
              <a:srgbClr val="000000"/>
            </a:solidFill>
            <a:miter lim="800000"/>
            <a:headEnd/>
            <a:tailEnd/>
          </a:ln>
          <a:effectLs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100000"/>
              </a:lnSpc>
              <a:spcBef>
                <a:spcPts val="1250"/>
              </a:spcBef>
            </a:pPr>
            <a:r>
              <a:rPr lang="en-GB" altLang="en-US" sz="2000" dirty="0">
                <a:solidFill>
                  <a:srgbClr val="000000"/>
                </a:solidFill>
              </a:rPr>
              <a:t>Anomaly Detection</a:t>
            </a:r>
          </a:p>
        </p:txBody>
      </p:sp>
      <p:sp>
        <p:nvSpPr>
          <p:cNvPr id="14" name="Text Box 3">
            <a:extLst>
              <a:ext uri="{FF2B5EF4-FFF2-40B4-BE49-F238E27FC236}">
                <a16:creationId xmlns:a16="http://schemas.microsoft.com/office/drawing/2014/main" id="{7A7FA243-7D4C-4606-8A2B-A29C12AE2839}"/>
              </a:ext>
            </a:extLst>
          </p:cNvPr>
          <p:cNvSpPr txBox="1">
            <a:spLocks noChangeArrowheads="1"/>
          </p:cNvSpPr>
          <p:nvPr/>
        </p:nvSpPr>
        <p:spPr bwMode="auto">
          <a:xfrm>
            <a:off x="2036129" y="4634981"/>
            <a:ext cx="2057400" cy="439224"/>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875"/>
              </a:spcBef>
            </a:pPr>
            <a:r>
              <a:rPr lang="en-GB" altLang="en-US" sz="1400">
                <a:solidFill>
                  <a:srgbClr val="000000"/>
                </a:solidFill>
              </a:rPr>
              <a:t>Contextual Anomaly Detection</a:t>
            </a:r>
          </a:p>
        </p:txBody>
      </p:sp>
      <p:sp>
        <p:nvSpPr>
          <p:cNvPr id="16" name="Text Box 4">
            <a:extLst>
              <a:ext uri="{FF2B5EF4-FFF2-40B4-BE49-F238E27FC236}">
                <a16:creationId xmlns:a16="http://schemas.microsoft.com/office/drawing/2014/main" id="{F9202DB0-557F-46E2-849B-5B6A9760EEC7}"/>
              </a:ext>
            </a:extLst>
          </p:cNvPr>
          <p:cNvSpPr txBox="1">
            <a:spLocks noChangeArrowheads="1"/>
          </p:cNvSpPr>
          <p:nvPr/>
        </p:nvSpPr>
        <p:spPr bwMode="auto">
          <a:xfrm>
            <a:off x="1998029" y="5488322"/>
            <a:ext cx="2057400" cy="439224"/>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875"/>
              </a:spcBef>
            </a:pPr>
            <a:r>
              <a:rPr lang="en-GB" altLang="en-US" sz="1400">
                <a:solidFill>
                  <a:srgbClr val="000000"/>
                </a:solidFill>
              </a:rPr>
              <a:t>Collective Anomaly Detection</a:t>
            </a:r>
          </a:p>
        </p:txBody>
      </p:sp>
      <p:sp>
        <p:nvSpPr>
          <p:cNvPr id="19" name="Line 7">
            <a:extLst>
              <a:ext uri="{FF2B5EF4-FFF2-40B4-BE49-F238E27FC236}">
                <a16:creationId xmlns:a16="http://schemas.microsoft.com/office/drawing/2014/main" id="{E61BFD1B-12C9-46FA-A08A-CD4B064157D7}"/>
              </a:ext>
            </a:extLst>
          </p:cNvPr>
          <p:cNvSpPr>
            <a:spLocks noChangeShapeType="1"/>
          </p:cNvSpPr>
          <p:nvPr/>
        </p:nvSpPr>
        <p:spPr bwMode="auto">
          <a:xfrm>
            <a:off x="5566729" y="1907596"/>
            <a:ext cx="1588" cy="532606"/>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5" name="Line 12">
            <a:extLst>
              <a:ext uri="{FF2B5EF4-FFF2-40B4-BE49-F238E27FC236}">
                <a16:creationId xmlns:a16="http://schemas.microsoft.com/office/drawing/2014/main" id="{0681A950-1B0F-4CAF-9F3F-5CE703905BFC}"/>
              </a:ext>
            </a:extLst>
          </p:cNvPr>
          <p:cNvSpPr>
            <a:spLocks noChangeShapeType="1"/>
          </p:cNvSpPr>
          <p:nvPr/>
        </p:nvSpPr>
        <p:spPr bwMode="auto">
          <a:xfrm>
            <a:off x="886308" y="4827069"/>
            <a:ext cx="1149821"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6" name="Text Box 13">
            <a:extLst>
              <a:ext uri="{FF2B5EF4-FFF2-40B4-BE49-F238E27FC236}">
                <a16:creationId xmlns:a16="http://schemas.microsoft.com/office/drawing/2014/main" id="{31E732E5-DE36-41E7-A71F-2F4882488997}"/>
              </a:ext>
            </a:extLst>
          </p:cNvPr>
          <p:cNvSpPr txBox="1">
            <a:spLocks noChangeArrowheads="1"/>
          </p:cNvSpPr>
          <p:nvPr/>
        </p:nvSpPr>
        <p:spPr bwMode="auto">
          <a:xfrm>
            <a:off x="2003171" y="1735352"/>
            <a:ext cx="2743200" cy="346075"/>
          </a:xfrm>
          <a:prstGeom prst="rect">
            <a:avLst/>
          </a:prstGeom>
          <a:noFill/>
          <a:ln w="9398">
            <a:solidFill>
              <a:srgbClr val="000000"/>
            </a:solidFill>
            <a:miter lim="800000"/>
            <a:headEnd/>
            <a:tailEnd/>
          </a:ln>
          <a:effectLs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100000"/>
              </a:lnSpc>
              <a:spcBef>
                <a:spcPts val="1000"/>
              </a:spcBef>
              <a:buClr>
                <a:srgbClr val="FF0000"/>
              </a:buClr>
            </a:pPr>
            <a:r>
              <a:rPr lang="en-GB" altLang="en-US" sz="1600" dirty="0">
                <a:solidFill>
                  <a:schemeClr val="tx1">
                    <a:lumMod val="95000"/>
                    <a:lumOff val="5000"/>
                  </a:schemeClr>
                </a:solidFill>
              </a:rPr>
              <a:t>Point Anomaly Detection</a:t>
            </a:r>
          </a:p>
        </p:txBody>
      </p:sp>
      <p:sp>
        <p:nvSpPr>
          <p:cNvPr id="27" name="Line 14">
            <a:extLst>
              <a:ext uri="{FF2B5EF4-FFF2-40B4-BE49-F238E27FC236}">
                <a16:creationId xmlns:a16="http://schemas.microsoft.com/office/drawing/2014/main" id="{6188A5D4-3510-488E-8EE6-25F41EE5A9D6}"/>
              </a:ext>
            </a:extLst>
          </p:cNvPr>
          <p:cNvSpPr>
            <a:spLocks noChangeShapeType="1"/>
          </p:cNvSpPr>
          <p:nvPr/>
        </p:nvSpPr>
        <p:spPr bwMode="auto">
          <a:xfrm>
            <a:off x="886308" y="1835614"/>
            <a:ext cx="1112515" cy="938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9" name="Line 15">
            <a:extLst>
              <a:ext uri="{FF2B5EF4-FFF2-40B4-BE49-F238E27FC236}">
                <a16:creationId xmlns:a16="http://schemas.microsoft.com/office/drawing/2014/main" id="{3B625B38-1BCE-48DE-82C6-06044852043D}"/>
              </a:ext>
            </a:extLst>
          </p:cNvPr>
          <p:cNvSpPr>
            <a:spLocks noChangeShapeType="1"/>
          </p:cNvSpPr>
          <p:nvPr/>
        </p:nvSpPr>
        <p:spPr bwMode="auto">
          <a:xfrm>
            <a:off x="1845629" y="2452902"/>
            <a:ext cx="693420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0" name="Text Box 16">
            <a:extLst>
              <a:ext uri="{FF2B5EF4-FFF2-40B4-BE49-F238E27FC236}">
                <a16:creationId xmlns:a16="http://schemas.microsoft.com/office/drawing/2014/main" id="{5ACE92EB-B1D9-4D2D-BFD5-C402EC01F449}"/>
              </a:ext>
            </a:extLst>
          </p:cNvPr>
          <p:cNvSpPr txBox="1">
            <a:spLocks noChangeArrowheads="1"/>
          </p:cNvSpPr>
          <p:nvPr/>
        </p:nvSpPr>
        <p:spPr bwMode="auto">
          <a:xfrm>
            <a:off x="1007429" y="2910102"/>
            <a:ext cx="1676400" cy="24765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pPr>
            <a:r>
              <a:rPr lang="en-GB" altLang="en-US" sz="1200">
                <a:solidFill>
                  <a:srgbClr val="000000"/>
                </a:solidFill>
              </a:rPr>
              <a:t>Classification Based</a:t>
            </a:r>
          </a:p>
        </p:txBody>
      </p:sp>
      <p:sp>
        <p:nvSpPr>
          <p:cNvPr id="31" name="Line 17">
            <a:extLst>
              <a:ext uri="{FF2B5EF4-FFF2-40B4-BE49-F238E27FC236}">
                <a16:creationId xmlns:a16="http://schemas.microsoft.com/office/drawing/2014/main" id="{539CEE01-2371-41D5-9AD0-45F09AE5C6E2}"/>
              </a:ext>
            </a:extLst>
          </p:cNvPr>
          <p:cNvSpPr>
            <a:spLocks noChangeShapeType="1"/>
          </p:cNvSpPr>
          <p:nvPr/>
        </p:nvSpPr>
        <p:spPr bwMode="auto">
          <a:xfrm>
            <a:off x="1845629" y="2452902"/>
            <a:ext cx="1588" cy="4572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2" name="Text Box 18">
            <a:extLst>
              <a:ext uri="{FF2B5EF4-FFF2-40B4-BE49-F238E27FC236}">
                <a16:creationId xmlns:a16="http://schemas.microsoft.com/office/drawing/2014/main" id="{3F140533-1041-44B5-A161-25C5B12CB983}"/>
              </a:ext>
            </a:extLst>
          </p:cNvPr>
          <p:cNvSpPr txBox="1">
            <a:spLocks noChangeArrowheads="1"/>
          </p:cNvSpPr>
          <p:nvPr/>
        </p:nvSpPr>
        <p:spPr bwMode="auto">
          <a:xfrm>
            <a:off x="1007429" y="3164102"/>
            <a:ext cx="1676400" cy="41767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nSpc>
                <a:spcPct val="80000"/>
              </a:lnSpc>
              <a:spcBef>
                <a:spcPts val="625"/>
              </a:spcBef>
            </a:pPr>
            <a:r>
              <a:rPr lang="en-GB" altLang="en-US" sz="1000" dirty="0">
                <a:solidFill>
                  <a:srgbClr val="000000"/>
                </a:solidFill>
              </a:rPr>
              <a:t>Neural Networks Based</a:t>
            </a:r>
          </a:p>
          <a:p>
            <a:pPr>
              <a:lnSpc>
                <a:spcPct val="80000"/>
              </a:lnSpc>
              <a:spcBef>
                <a:spcPts val="625"/>
              </a:spcBef>
            </a:pPr>
            <a:r>
              <a:rPr lang="en-GB" altLang="en-US" sz="1000" dirty="0">
                <a:solidFill>
                  <a:srgbClr val="000000"/>
                </a:solidFill>
              </a:rPr>
              <a:t>SVM Based</a:t>
            </a:r>
          </a:p>
        </p:txBody>
      </p:sp>
      <p:sp>
        <p:nvSpPr>
          <p:cNvPr id="33" name="Text Box 19">
            <a:extLst>
              <a:ext uri="{FF2B5EF4-FFF2-40B4-BE49-F238E27FC236}">
                <a16:creationId xmlns:a16="http://schemas.microsoft.com/office/drawing/2014/main" id="{38BB4685-5977-4689-8761-B397C02A8920}"/>
              </a:ext>
            </a:extLst>
          </p:cNvPr>
          <p:cNvSpPr txBox="1">
            <a:spLocks noChangeArrowheads="1"/>
          </p:cNvSpPr>
          <p:nvPr/>
        </p:nvSpPr>
        <p:spPr bwMode="auto">
          <a:xfrm>
            <a:off x="2836229" y="2910102"/>
            <a:ext cx="2057400" cy="247650"/>
          </a:xfrm>
          <a:prstGeom prst="rect">
            <a:avLst/>
          </a:prstGeom>
          <a:noFill/>
          <a:ln w="9398">
            <a:solidFill>
              <a:srgbClr val="000000"/>
            </a:solidFill>
            <a:miter lim="800000"/>
            <a:headEnd/>
            <a:tailEnd/>
          </a:ln>
          <a:effectLs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buClr>
                <a:srgbClr val="FF0000"/>
              </a:buClr>
            </a:pPr>
            <a:r>
              <a:rPr lang="en-GB" altLang="en-US" sz="1200" dirty="0">
                <a:solidFill>
                  <a:schemeClr val="tx1">
                    <a:lumMod val="95000"/>
                    <a:lumOff val="5000"/>
                  </a:schemeClr>
                </a:solidFill>
              </a:rPr>
              <a:t>Nearest Neighbour Based</a:t>
            </a:r>
          </a:p>
        </p:txBody>
      </p:sp>
      <p:sp>
        <p:nvSpPr>
          <p:cNvPr id="34" name="Line 20">
            <a:extLst>
              <a:ext uri="{FF2B5EF4-FFF2-40B4-BE49-F238E27FC236}">
                <a16:creationId xmlns:a16="http://schemas.microsoft.com/office/drawing/2014/main" id="{8C6FCBAB-01C9-4D4B-BBB4-5DAD7CCB7C6B}"/>
              </a:ext>
            </a:extLst>
          </p:cNvPr>
          <p:cNvSpPr>
            <a:spLocks noChangeShapeType="1"/>
          </p:cNvSpPr>
          <p:nvPr/>
        </p:nvSpPr>
        <p:spPr bwMode="auto">
          <a:xfrm>
            <a:off x="3674429" y="2452902"/>
            <a:ext cx="1588" cy="4572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5" name="Text Box 21">
            <a:extLst>
              <a:ext uri="{FF2B5EF4-FFF2-40B4-BE49-F238E27FC236}">
                <a16:creationId xmlns:a16="http://schemas.microsoft.com/office/drawing/2014/main" id="{613153BE-EC16-4A7E-B2E3-47881AEB8984}"/>
              </a:ext>
            </a:extLst>
          </p:cNvPr>
          <p:cNvSpPr txBox="1">
            <a:spLocks noChangeArrowheads="1"/>
          </p:cNvSpPr>
          <p:nvPr/>
        </p:nvSpPr>
        <p:spPr bwMode="auto">
          <a:xfrm>
            <a:off x="2836229" y="3164102"/>
            <a:ext cx="2057400" cy="42545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nSpc>
                <a:spcPct val="80000"/>
              </a:lnSpc>
              <a:spcBef>
                <a:spcPts val="625"/>
              </a:spcBef>
            </a:pPr>
            <a:r>
              <a:rPr lang="en-GB" altLang="en-US" sz="1000">
                <a:solidFill>
                  <a:srgbClr val="000000"/>
                </a:solidFill>
              </a:rPr>
              <a:t>Density Based</a:t>
            </a:r>
          </a:p>
          <a:p>
            <a:pPr>
              <a:lnSpc>
                <a:spcPct val="80000"/>
              </a:lnSpc>
              <a:spcBef>
                <a:spcPts val="625"/>
              </a:spcBef>
            </a:pPr>
            <a:r>
              <a:rPr lang="en-GB" altLang="en-US" sz="1000">
                <a:solidFill>
                  <a:srgbClr val="000000"/>
                </a:solidFill>
              </a:rPr>
              <a:t>Distance Based</a:t>
            </a:r>
          </a:p>
        </p:txBody>
      </p:sp>
      <p:sp>
        <p:nvSpPr>
          <p:cNvPr id="36" name="Text Box 22">
            <a:extLst>
              <a:ext uri="{FF2B5EF4-FFF2-40B4-BE49-F238E27FC236}">
                <a16:creationId xmlns:a16="http://schemas.microsoft.com/office/drawing/2014/main" id="{C8F81E14-842C-468B-817B-76488AB057E0}"/>
              </a:ext>
            </a:extLst>
          </p:cNvPr>
          <p:cNvSpPr txBox="1">
            <a:spLocks noChangeArrowheads="1"/>
          </p:cNvSpPr>
          <p:nvPr/>
        </p:nvSpPr>
        <p:spPr bwMode="auto">
          <a:xfrm>
            <a:off x="6379529" y="2910103"/>
            <a:ext cx="1219200" cy="242247"/>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pPr>
            <a:r>
              <a:rPr lang="en-GB" altLang="en-US" sz="1200">
                <a:solidFill>
                  <a:srgbClr val="000000"/>
                </a:solidFill>
              </a:rPr>
              <a:t>Statistical</a:t>
            </a:r>
          </a:p>
        </p:txBody>
      </p:sp>
      <p:sp>
        <p:nvSpPr>
          <p:cNvPr id="37" name="Line 23">
            <a:extLst>
              <a:ext uri="{FF2B5EF4-FFF2-40B4-BE49-F238E27FC236}">
                <a16:creationId xmlns:a16="http://schemas.microsoft.com/office/drawing/2014/main" id="{A2C21F73-7C47-4372-9F29-9ACC5AC6AC37}"/>
              </a:ext>
            </a:extLst>
          </p:cNvPr>
          <p:cNvSpPr>
            <a:spLocks noChangeShapeType="1"/>
          </p:cNvSpPr>
          <p:nvPr/>
        </p:nvSpPr>
        <p:spPr bwMode="auto">
          <a:xfrm>
            <a:off x="6976429" y="2452902"/>
            <a:ext cx="1588" cy="4572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8" name="Text Box 24">
            <a:extLst>
              <a:ext uri="{FF2B5EF4-FFF2-40B4-BE49-F238E27FC236}">
                <a16:creationId xmlns:a16="http://schemas.microsoft.com/office/drawing/2014/main" id="{586C3DFC-A6C6-4EDB-8946-035222180141}"/>
              </a:ext>
            </a:extLst>
          </p:cNvPr>
          <p:cNvSpPr txBox="1">
            <a:spLocks noChangeArrowheads="1"/>
          </p:cNvSpPr>
          <p:nvPr/>
        </p:nvSpPr>
        <p:spPr bwMode="auto">
          <a:xfrm>
            <a:off x="6379529" y="3145052"/>
            <a:ext cx="1219200" cy="42545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nSpc>
                <a:spcPct val="80000"/>
              </a:lnSpc>
              <a:spcBef>
                <a:spcPts val="625"/>
              </a:spcBef>
            </a:pPr>
            <a:r>
              <a:rPr lang="en-GB" altLang="en-US" sz="1000" dirty="0">
                <a:solidFill>
                  <a:srgbClr val="000000"/>
                </a:solidFill>
              </a:rPr>
              <a:t>Parametric</a:t>
            </a:r>
          </a:p>
          <a:p>
            <a:pPr>
              <a:lnSpc>
                <a:spcPct val="80000"/>
              </a:lnSpc>
              <a:spcBef>
                <a:spcPts val="625"/>
              </a:spcBef>
            </a:pPr>
            <a:r>
              <a:rPr lang="en-GB" altLang="en-US" sz="1000" dirty="0">
                <a:solidFill>
                  <a:srgbClr val="000000"/>
                </a:solidFill>
              </a:rPr>
              <a:t>Non-parametric</a:t>
            </a:r>
          </a:p>
        </p:txBody>
      </p:sp>
      <p:sp>
        <p:nvSpPr>
          <p:cNvPr id="39" name="Text Box 25">
            <a:extLst>
              <a:ext uri="{FF2B5EF4-FFF2-40B4-BE49-F238E27FC236}">
                <a16:creationId xmlns:a16="http://schemas.microsoft.com/office/drawing/2014/main" id="{351188C4-9CE7-421F-8046-53E28900D93F}"/>
              </a:ext>
            </a:extLst>
          </p:cNvPr>
          <p:cNvSpPr txBox="1">
            <a:spLocks noChangeArrowheads="1"/>
          </p:cNvSpPr>
          <p:nvPr/>
        </p:nvSpPr>
        <p:spPr bwMode="auto">
          <a:xfrm>
            <a:off x="4969829" y="2906928"/>
            <a:ext cx="1371600" cy="242247"/>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pPr>
            <a:r>
              <a:rPr lang="en-GB" altLang="en-US" sz="1200">
                <a:solidFill>
                  <a:srgbClr val="000000"/>
                </a:solidFill>
              </a:rPr>
              <a:t>Clustering Based</a:t>
            </a:r>
          </a:p>
        </p:txBody>
      </p:sp>
      <p:sp>
        <p:nvSpPr>
          <p:cNvPr id="40" name="Line 26">
            <a:extLst>
              <a:ext uri="{FF2B5EF4-FFF2-40B4-BE49-F238E27FC236}">
                <a16:creationId xmlns:a16="http://schemas.microsoft.com/office/drawing/2014/main" id="{70C03203-5659-40D4-A9A2-571A1150DFE1}"/>
              </a:ext>
            </a:extLst>
          </p:cNvPr>
          <p:cNvSpPr>
            <a:spLocks noChangeShapeType="1"/>
          </p:cNvSpPr>
          <p:nvPr/>
        </p:nvSpPr>
        <p:spPr bwMode="auto">
          <a:xfrm>
            <a:off x="5579429" y="2449727"/>
            <a:ext cx="1588" cy="4572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41" name="Line 27">
            <a:extLst>
              <a:ext uri="{FF2B5EF4-FFF2-40B4-BE49-F238E27FC236}">
                <a16:creationId xmlns:a16="http://schemas.microsoft.com/office/drawing/2014/main" id="{8F6BC6B4-FDFF-4D0E-B62A-64B2338651E1}"/>
              </a:ext>
            </a:extLst>
          </p:cNvPr>
          <p:cNvSpPr>
            <a:spLocks noChangeShapeType="1"/>
          </p:cNvSpPr>
          <p:nvPr/>
        </p:nvSpPr>
        <p:spPr bwMode="auto">
          <a:xfrm>
            <a:off x="8779829" y="2452902"/>
            <a:ext cx="1588" cy="45720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42" name="Text Box 28">
            <a:extLst>
              <a:ext uri="{FF2B5EF4-FFF2-40B4-BE49-F238E27FC236}">
                <a16:creationId xmlns:a16="http://schemas.microsoft.com/office/drawing/2014/main" id="{5DDDA454-FA2C-4857-9F10-9368C12815B7}"/>
              </a:ext>
            </a:extLst>
          </p:cNvPr>
          <p:cNvSpPr txBox="1">
            <a:spLocks noChangeArrowheads="1"/>
          </p:cNvSpPr>
          <p:nvPr/>
        </p:nvSpPr>
        <p:spPr bwMode="auto">
          <a:xfrm>
            <a:off x="7687629" y="2916453"/>
            <a:ext cx="2057400" cy="242247"/>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pPr>
            <a:r>
              <a:rPr lang="en-GB" altLang="en-US" sz="1200" i="1">
                <a:solidFill>
                  <a:srgbClr val="000000"/>
                </a:solidFill>
              </a:rPr>
              <a:t>Others</a:t>
            </a:r>
          </a:p>
        </p:txBody>
      </p:sp>
      <p:sp>
        <p:nvSpPr>
          <p:cNvPr id="43" name="Text Box 29">
            <a:extLst>
              <a:ext uri="{FF2B5EF4-FFF2-40B4-BE49-F238E27FC236}">
                <a16:creationId xmlns:a16="http://schemas.microsoft.com/office/drawing/2014/main" id="{8791B342-924A-4EAB-8358-17DB6BA7D0F7}"/>
              </a:ext>
            </a:extLst>
          </p:cNvPr>
          <p:cNvSpPr txBox="1">
            <a:spLocks noChangeArrowheads="1"/>
          </p:cNvSpPr>
          <p:nvPr/>
        </p:nvSpPr>
        <p:spPr bwMode="auto">
          <a:xfrm>
            <a:off x="7687629" y="3164102"/>
            <a:ext cx="2057400" cy="41767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nSpc>
                <a:spcPct val="80000"/>
              </a:lnSpc>
              <a:spcBef>
                <a:spcPts val="625"/>
              </a:spcBef>
            </a:pPr>
            <a:r>
              <a:rPr lang="en-GB" altLang="en-US" sz="1000" dirty="0">
                <a:solidFill>
                  <a:srgbClr val="000000"/>
                </a:solidFill>
              </a:rPr>
              <a:t>Information Theory Based</a:t>
            </a:r>
          </a:p>
          <a:p>
            <a:pPr>
              <a:lnSpc>
                <a:spcPct val="80000"/>
              </a:lnSpc>
              <a:spcBef>
                <a:spcPts val="625"/>
              </a:spcBef>
            </a:pPr>
            <a:r>
              <a:rPr lang="en-GB" altLang="en-US" sz="1000" dirty="0">
                <a:solidFill>
                  <a:srgbClr val="000000"/>
                </a:solidFill>
              </a:rPr>
              <a:t>T-Threshold</a:t>
            </a:r>
          </a:p>
        </p:txBody>
      </p:sp>
      <p:sp>
        <p:nvSpPr>
          <p:cNvPr id="44" name="Line 12">
            <a:extLst>
              <a:ext uri="{FF2B5EF4-FFF2-40B4-BE49-F238E27FC236}">
                <a16:creationId xmlns:a16="http://schemas.microsoft.com/office/drawing/2014/main" id="{260A54DE-5D20-4EF2-A7D5-3C34226E149B}"/>
              </a:ext>
            </a:extLst>
          </p:cNvPr>
          <p:cNvSpPr>
            <a:spLocks noChangeShapeType="1"/>
          </p:cNvSpPr>
          <p:nvPr/>
        </p:nvSpPr>
        <p:spPr bwMode="auto">
          <a:xfrm>
            <a:off x="886308" y="5707934"/>
            <a:ext cx="1106488"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cxnSp>
        <p:nvCxnSpPr>
          <p:cNvPr id="4" name="Straight Connector 3">
            <a:extLst>
              <a:ext uri="{FF2B5EF4-FFF2-40B4-BE49-F238E27FC236}">
                <a16:creationId xmlns:a16="http://schemas.microsoft.com/office/drawing/2014/main" id="{C443ECF1-E624-4C79-9736-395E9108D8BC}"/>
              </a:ext>
            </a:extLst>
          </p:cNvPr>
          <p:cNvCxnSpPr>
            <a:endCxn id="44" idx="0"/>
          </p:cNvCxnSpPr>
          <p:nvPr/>
        </p:nvCxnSpPr>
        <p:spPr>
          <a:xfrm>
            <a:off x="886308" y="1616002"/>
            <a:ext cx="0" cy="4091932"/>
          </a:xfrm>
          <a:prstGeom prst="line">
            <a:avLst/>
          </a:prstGeom>
          <a:ln w="952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FAEC100-0D52-4724-90D3-ABFA70DE651A}"/>
              </a:ext>
            </a:extLst>
          </p:cNvPr>
          <p:cNvCxnSpPr>
            <a:cxnSpLocks/>
          </p:cNvCxnSpPr>
          <p:nvPr/>
        </p:nvCxnSpPr>
        <p:spPr>
          <a:xfrm>
            <a:off x="4746371" y="1891094"/>
            <a:ext cx="820358" cy="16502"/>
          </a:xfrm>
          <a:prstGeom prst="line">
            <a:avLst/>
          </a:prstGeom>
          <a:ln w="9525"/>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F9265E8-897A-4335-859D-394EF561C73F}"/>
              </a:ext>
            </a:extLst>
          </p:cNvPr>
          <p:cNvSpPr/>
          <p:nvPr/>
        </p:nvSpPr>
        <p:spPr>
          <a:xfrm>
            <a:off x="1892930" y="5141350"/>
            <a:ext cx="2333684" cy="1168010"/>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7" name="Oval 46">
            <a:extLst>
              <a:ext uri="{FF2B5EF4-FFF2-40B4-BE49-F238E27FC236}">
                <a16:creationId xmlns:a16="http://schemas.microsoft.com/office/drawing/2014/main" id="{609B7D7E-45DC-44B2-AF52-795159795491}"/>
              </a:ext>
            </a:extLst>
          </p:cNvPr>
          <p:cNvSpPr/>
          <p:nvPr/>
        </p:nvSpPr>
        <p:spPr>
          <a:xfrm>
            <a:off x="2045329" y="1542700"/>
            <a:ext cx="2973711" cy="728531"/>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Oval 47">
            <a:extLst>
              <a:ext uri="{FF2B5EF4-FFF2-40B4-BE49-F238E27FC236}">
                <a16:creationId xmlns:a16="http://schemas.microsoft.com/office/drawing/2014/main" id="{80CDBE00-5E38-4093-A297-6C06DC1F763A}"/>
              </a:ext>
            </a:extLst>
          </p:cNvPr>
          <p:cNvSpPr/>
          <p:nvPr/>
        </p:nvSpPr>
        <p:spPr>
          <a:xfrm>
            <a:off x="7556931" y="3346895"/>
            <a:ext cx="1240236" cy="261068"/>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Line 12">
            <a:extLst>
              <a:ext uri="{FF2B5EF4-FFF2-40B4-BE49-F238E27FC236}">
                <a16:creationId xmlns:a16="http://schemas.microsoft.com/office/drawing/2014/main" id="{F4A27127-6EFC-466D-89AF-C56B21E66BF3}"/>
              </a:ext>
            </a:extLst>
          </p:cNvPr>
          <p:cNvSpPr>
            <a:spLocks noChangeShapeType="1"/>
          </p:cNvSpPr>
          <p:nvPr/>
        </p:nvSpPr>
        <p:spPr bwMode="auto">
          <a:xfrm>
            <a:off x="5738140" y="5740870"/>
            <a:ext cx="0" cy="359679"/>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cxnSp>
        <p:nvCxnSpPr>
          <p:cNvPr id="50" name="Straight Connector 49">
            <a:extLst>
              <a:ext uri="{FF2B5EF4-FFF2-40B4-BE49-F238E27FC236}">
                <a16:creationId xmlns:a16="http://schemas.microsoft.com/office/drawing/2014/main" id="{330CA4AB-AAAA-4C01-B9F2-601C7B781569}"/>
              </a:ext>
            </a:extLst>
          </p:cNvPr>
          <p:cNvCxnSpPr>
            <a:cxnSpLocks/>
          </p:cNvCxnSpPr>
          <p:nvPr/>
        </p:nvCxnSpPr>
        <p:spPr>
          <a:xfrm flipH="1">
            <a:off x="4049117" y="5740870"/>
            <a:ext cx="1689023" cy="0"/>
          </a:xfrm>
          <a:prstGeom prst="line">
            <a:avLst/>
          </a:prstGeom>
          <a:ln w="9525"/>
        </p:spPr>
        <p:style>
          <a:lnRef idx="1">
            <a:schemeClr val="dk1"/>
          </a:lnRef>
          <a:fillRef idx="0">
            <a:schemeClr val="dk1"/>
          </a:fillRef>
          <a:effectRef idx="0">
            <a:schemeClr val="dk1"/>
          </a:effectRef>
          <a:fontRef idx="minor">
            <a:schemeClr val="tx1"/>
          </a:fontRef>
        </p:style>
      </p:cxnSp>
      <p:sp>
        <p:nvSpPr>
          <p:cNvPr id="52" name="Text Box 22">
            <a:extLst>
              <a:ext uri="{FF2B5EF4-FFF2-40B4-BE49-F238E27FC236}">
                <a16:creationId xmlns:a16="http://schemas.microsoft.com/office/drawing/2014/main" id="{B9500131-4074-47D2-8063-5611CC888504}"/>
              </a:ext>
            </a:extLst>
          </p:cNvPr>
          <p:cNvSpPr txBox="1">
            <a:spLocks noChangeArrowheads="1"/>
          </p:cNvSpPr>
          <p:nvPr/>
        </p:nvSpPr>
        <p:spPr bwMode="auto">
          <a:xfrm>
            <a:off x="5156550" y="6106539"/>
            <a:ext cx="1219200" cy="38998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1pPr>
            <a:lvl2pPr marL="742950" indent="-28575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2pPr>
            <a:lvl3pPr marL="11430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3pPr>
            <a:lvl4pPr marL="16002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4pPr>
            <a:lvl5pPr marL="2057400" indent="-228600">
              <a:lnSpc>
                <a:spcPct val="104000"/>
              </a:lnSpc>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5pPr>
            <a:lvl6pPr marL="25146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6pPr>
            <a:lvl7pPr marL="29718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7pPr>
            <a:lvl8pPr marL="34290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8pPr>
            <a:lvl9pPr marL="3886200" indent="-228600" defTabSz="457200" eaLnBrk="0" fontAlgn="base" hangingPunct="0">
              <a:lnSpc>
                <a:spcPct val="104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defRPr>
            </a:lvl9pPr>
          </a:lstStyle>
          <a:p>
            <a:pPr algn="ctr">
              <a:lnSpc>
                <a:spcPct val="80000"/>
              </a:lnSpc>
              <a:spcBef>
                <a:spcPts val="750"/>
              </a:spcBef>
            </a:pPr>
            <a:r>
              <a:rPr lang="en-GB" altLang="en-US" sz="1200" dirty="0">
                <a:solidFill>
                  <a:srgbClr val="000000"/>
                </a:solidFill>
              </a:rPr>
              <a:t>Windows and Clusters</a:t>
            </a:r>
          </a:p>
        </p:txBody>
      </p:sp>
      <p:sp>
        <p:nvSpPr>
          <p:cNvPr id="53" name="Oval 52">
            <a:extLst>
              <a:ext uri="{FF2B5EF4-FFF2-40B4-BE49-F238E27FC236}">
                <a16:creationId xmlns:a16="http://schemas.microsoft.com/office/drawing/2014/main" id="{483501B8-6103-42CB-8A57-E95DAB8A1629}"/>
              </a:ext>
            </a:extLst>
          </p:cNvPr>
          <p:cNvSpPr/>
          <p:nvPr/>
        </p:nvSpPr>
        <p:spPr>
          <a:xfrm>
            <a:off x="5146032" y="5915458"/>
            <a:ext cx="1240236" cy="659608"/>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1294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5942</TotalTime>
  <Words>1562</Words>
  <Application>Microsoft Office PowerPoint</Application>
  <PresentationFormat>Widescreen</PresentationFormat>
  <Paragraphs>326</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MS PGothic</vt:lpstr>
      <vt:lpstr>Adobe Garamond Pro</vt:lpstr>
      <vt:lpstr>Arial</vt:lpstr>
      <vt:lpstr>Calibri</vt:lpstr>
      <vt:lpstr>Calibri Light</vt:lpstr>
      <vt:lpstr>Roboto Regular</vt:lpstr>
      <vt:lpstr>Office Theme</vt:lpstr>
      <vt:lpstr>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nitya neelima</dc:creator>
  <cp:lastModifiedBy>nitya neelima</cp:lastModifiedBy>
  <cp:revision>154</cp:revision>
  <dcterms:created xsi:type="dcterms:W3CDTF">2017-08-27T05:48:37Z</dcterms:created>
  <dcterms:modified xsi:type="dcterms:W3CDTF">2017-09-15T06:19:59Z</dcterms:modified>
</cp:coreProperties>
</file>